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6" r:id="rId3"/>
  </p:sldMasterIdLst>
  <p:notesMasterIdLst>
    <p:notesMasterId r:id="rId27"/>
  </p:notesMasterIdLst>
  <p:sldIdLst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33" r:id="rId12"/>
    <p:sldId id="325" r:id="rId13"/>
    <p:sldId id="334" r:id="rId14"/>
    <p:sldId id="326" r:id="rId15"/>
    <p:sldId id="335" r:id="rId16"/>
    <p:sldId id="327" r:id="rId17"/>
    <p:sldId id="336" r:id="rId18"/>
    <p:sldId id="337" r:id="rId19"/>
    <p:sldId id="338" r:id="rId20"/>
    <p:sldId id="341" r:id="rId21"/>
    <p:sldId id="340" r:id="rId22"/>
    <p:sldId id="342" r:id="rId23"/>
    <p:sldId id="328" r:id="rId24"/>
    <p:sldId id="343" r:id="rId25"/>
    <p:sldId id="339" r:id="rId2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008000"/>
    <a:srgbClr val="99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86" autoAdjust="0"/>
    <p:restoredTop sz="94660"/>
  </p:normalViewPr>
  <p:slideViewPr>
    <p:cSldViewPr>
      <p:cViewPr>
        <p:scale>
          <a:sx n="70" d="100"/>
          <a:sy n="70" d="100"/>
        </p:scale>
        <p:origin x="-113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BCCC4B-ABD7-419D-A0AE-01603EC391F8}" type="doc">
      <dgm:prSet loTypeId="urn:microsoft.com/office/officeart/2005/8/layout/hList7#2" loCatId="process" qsTypeId="urn:microsoft.com/office/officeart/2005/8/quickstyle/simple5" qsCatId="simple" csTypeId="urn:microsoft.com/office/officeart/2005/8/colors/accent2_5" csCatId="accent2" phldr="1"/>
      <dgm:spPr/>
    </dgm:pt>
    <dgm:pt modelId="{F2697C77-0610-4DA6-A048-F199CF6B121D}">
      <dgm:prSet phldrT="[Texto]" custT="1"/>
      <dgm:spPr>
        <a:solidFill>
          <a:srgbClr val="000099"/>
        </a:solidFill>
      </dgm:spPr>
      <dgm:t>
        <a:bodyPr/>
        <a:lstStyle/>
        <a:p>
          <a:r>
            <a:rPr lang="es-MX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Agricultura</a:t>
          </a:r>
          <a:endParaRPr lang="es-MX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7F1EA2-49FD-4A35-9CB8-F97D9356BEFA}" type="parTrans" cxnId="{7C744178-25A3-48B1-B08E-D3A75F8D9486}">
      <dgm:prSet/>
      <dgm:spPr/>
      <dgm:t>
        <a:bodyPr/>
        <a:lstStyle/>
        <a:p>
          <a:endParaRPr lang="es-MX"/>
        </a:p>
      </dgm:t>
    </dgm:pt>
    <dgm:pt modelId="{9D1E5BC7-CDD4-4E2C-B776-6A5CB884368B}" type="sibTrans" cxnId="{7C744178-25A3-48B1-B08E-D3A75F8D9486}">
      <dgm:prSet/>
      <dgm:spPr/>
      <dgm:t>
        <a:bodyPr/>
        <a:lstStyle/>
        <a:p>
          <a:endParaRPr lang="es-MX"/>
        </a:p>
      </dgm:t>
    </dgm:pt>
    <dgm:pt modelId="{9BEA4425-3895-4AB0-A60C-6AFDBFDC301D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MX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Ganadería</a:t>
          </a:r>
          <a:endParaRPr lang="es-MX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EDBE90-FF25-47AE-9A04-60A495552333}" type="parTrans" cxnId="{06EE6F50-5930-4911-89DD-3501BC2FFC02}">
      <dgm:prSet/>
      <dgm:spPr/>
      <dgm:t>
        <a:bodyPr/>
        <a:lstStyle/>
        <a:p>
          <a:endParaRPr lang="es-MX"/>
        </a:p>
      </dgm:t>
    </dgm:pt>
    <dgm:pt modelId="{5DC0088B-B2F7-4239-90C7-24DD31B36113}" type="sibTrans" cxnId="{06EE6F50-5930-4911-89DD-3501BC2FFC02}">
      <dgm:prSet/>
      <dgm:spPr/>
      <dgm:t>
        <a:bodyPr/>
        <a:lstStyle/>
        <a:p>
          <a:endParaRPr lang="es-MX"/>
        </a:p>
      </dgm:t>
    </dgm:pt>
    <dgm:pt modelId="{6DA4F93D-F1B8-4E0D-ABCF-26D6272DDC33}">
      <dgm:prSet phldrT="[Texto]" custT="1"/>
      <dgm:spPr>
        <a:solidFill>
          <a:srgbClr val="006600"/>
        </a:solidFill>
      </dgm:spPr>
      <dgm:t>
        <a:bodyPr/>
        <a:lstStyle/>
        <a:p>
          <a:r>
            <a:rPr lang="es-MX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Industria</a:t>
          </a:r>
          <a:endParaRPr lang="es-MX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A5D157-C6A3-4F39-B6F9-008A127F6A71}" type="parTrans" cxnId="{B353C78E-00A1-40BA-B2B2-9D6418F643CF}">
      <dgm:prSet/>
      <dgm:spPr/>
      <dgm:t>
        <a:bodyPr/>
        <a:lstStyle/>
        <a:p>
          <a:endParaRPr lang="es-MX"/>
        </a:p>
      </dgm:t>
    </dgm:pt>
    <dgm:pt modelId="{BF59BF29-8377-4880-AE0C-28885CEB043B}" type="sibTrans" cxnId="{B353C78E-00A1-40BA-B2B2-9D6418F643CF}">
      <dgm:prSet/>
      <dgm:spPr/>
      <dgm:t>
        <a:bodyPr/>
        <a:lstStyle/>
        <a:p>
          <a:endParaRPr lang="es-MX"/>
        </a:p>
      </dgm:t>
    </dgm:pt>
    <dgm:pt modelId="{E9137A9C-84FD-47F9-AC00-217055015EAE}">
      <dgm:prSet custT="1"/>
      <dgm:spPr>
        <a:solidFill>
          <a:srgbClr val="009900"/>
        </a:solidFill>
      </dgm:spPr>
      <dgm:t>
        <a:bodyPr/>
        <a:lstStyle/>
        <a:p>
          <a:r>
            <a:rPr lang="es-MX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Pesca</a:t>
          </a:r>
          <a:endParaRPr lang="es-MX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D79BDB-5A34-4AF3-A70B-5C48C57FD7FF}" type="parTrans" cxnId="{DF31BD61-8BE2-46B8-A46C-C1B60A0A2C9F}">
      <dgm:prSet/>
      <dgm:spPr/>
      <dgm:t>
        <a:bodyPr/>
        <a:lstStyle/>
        <a:p>
          <a:endParaRPr lang="es-MX"/>
        </a:p>
      </dgm:t>
    </dgm:pt>
    <dgm:pt modelId="{9A2AF84A-0D80-4D2E-9033-C10746B0150B}" type="sibTrans" cxnId="{DF31BD61-8BE2-46B8-A46C-C1B60A0A2C9F}">
      <dgm:prSet/>
      <dgm:spPr/>
      <dgm:t>
        <a:bodyPr/>
        <a:lstStyle/>
        <a:p>
          <a:endParaRPr lang="es-MX"/>
        </a:p>
      </dgm:t>
    </dgm:pt>
    <dgm:pt modelId="{1EC3DDFC-40BF-40CC-91E6-FAC98C10E2C8}">
      <dgm:prSet custT="1"/>
      <dgm:spPr>
        <a:solidFill>
          <a:srgbClr val="FFC000"/>
        </a:solidFill>
      </dgm:spPr>
      <dgm:t>
        <a:bodyPr/>
        <a:lstStyle/>
        <a:p>
          <a:r>
            <a:rPr lang="es-MX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Turismo</a:t>
          </a:r>
          <a:endParaRPr lang="es-MX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BDBF46-6BE2-42E6-98D7-23A89CEDC3AD}" type="parTrans" cxnId="{D76BA6AA-353A-488D-BE9B-8D4124E5052D}">
      <dgm:prSet/>
      <dgm:spPr/>
      <dgm:t>
        <a:bodyPr/>
        <a:lstStyle/>
        <a:p>
          <a:endParaRPr lang="es-MX"/>
        </a:p>
      </dgm:t>
    </dgm:pt>
    <dgm:pt modelId="{6B603BE2-E431-45BC-AF7D-6C1756668678}" type="sibTrans" cxnId="{D76BA6AA-353A-488D-BE9B-8D4124E5052D}">
      <dgm:prSet/>
      <dgm:spPr/>
      <dgm:t>
        <a:bodyPr/>
        <a:lstStyle/>
        <a:p>
          <a:endParaRPr lang="es-MX"/>
        </a:p>
      </dgm:t>
    </dgm:pt>
    <dgm:pt modelId="{FC2FD7FD-FD16-4199-AEFB-7423493854D4}" type="pres">
      <dgm:prSet presAssocID="{DCBCCC4B-ABD7-419D-A0AE-01603EC391F8}" presName="Name0" presStyleCnt="0">
        <dgm:presLayoutVars>
          <dgm:dir/>
          <dgm:resizeHandles val="exact"/>
        </dgm:presLayoutVars>
      </dgm:prSet>
      <dgm:spPr/>
    </dgm:pt>
    <dgm:pt modelId="{A6684CE5-5438-4729-A545-6517597ADD34}" type="pres">
      <dgm:prSet presAssocID="{DCBCCC4B-ABD7-419D-A0AE-01603EC391F8}" presName="fgShape" presStyleLbl="fgShp" presStyleIdx="0" presStyleCnt="1"/>
      <dgm:spPr/>
    </dgm:pt>
    <dgm:pt modelId="{AF110A42-B419-476B-B1B5-B50AFDBD320E}" type="pres">
      <dgm:prSet presAssocID="{DCBCCC4B-ABD7-419D-A0AE-01603EC391F8}" presName="linComp" presStyleCnt="0"/>
      <dgm:spPr/>
    </dgm:pt>
    <dgm:pt modelId="{85AAFA94-F8AA-4ED8-A3C0-67B0196AE69E}" type="pres">
      <dgm:prSet presAssocID="{F2697C77-0610-4DA6-A048-F199CF6B121D}" presName="compNode" presStyleCnt="0"/>
      <dgm:spPr/>
    </dgm:pt>
    <dgm:pt modelId="{6EF5D504-4279-4E9F-A502-DE886C74BFC3}" type="pres">
      <dgm:prSet presAssocID="{F2697C77-0610-4DA6-A048-F199CF6B121D}" presName="bkgdShape" presStyleLbl="node1" presStyleIdx="0" presStyleCnt="5"/>
      <dgm:spPr/>
      <dgm:t>
        <a:bodyPr/>
        <a:lstStyle/>
        <a:p>
          <a:endParaRPr lang="es-MX"/>
        </a:p>
      </dgm:t>
    </dgm:pt>
    <dgm:pt modelId="{6E8D0899-7604-4168-B9DA-DF9D39C1FE34}" type="pres">
      <dgm:prSet presAssocID="{F2697C77-0610-4DA6-A048-F199CF6B121D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5F10447-72DA-4600-970E-6B228CF72162}" type="pres">
      <dgm:prSet presAssocID="{F2697C77-0610-4DA6-A048-F199CF6B121D}" presName="invisiNode" presStyleLbl="node1" presStyleIdx="0" presStyleCnt="5"/>
      <dgm:spPr/>
    </dgm:pt>
    <dgm:pt modelId="{34F095B2-943E-42FF-B093-B33B2C0EAD97}" type="pres">
      <dgm:prSet presAssocID="{F2697C77-0610-4DA6-A048-F199CF6B121D}" presName="imagNode" presStyleLbl="fgImgPlace1" presStyleIdx="0" presStyleCnt="5" custScaleX="123801" custScaleY="11636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27C49EE-C2A4-4463-90FE-55F4922C78C2}" type="pres">
      <dgm:prSet presAssocID="{9D1E5BC7-CDD4-4E2C-B776-6A5CB884368B}" presName="sibTrans" presStyleLbl="sibTrans2D1" presStyleIdx="0" presStyleCnt="0"/>
      <dgm:spPr/>
      <dgm:t>
        <a:bodyPr/>
        <a:lstStyle/>
        <a:p>
          <a:endParaRPr lang="es-MX"/>
        </a:p>
      </dgm:t>
    </dgm:pt>
    <dgm:pt modelId="{CC329DC1-65A7-4820-82FB-BA9E9A0986B4}" type="pres">
      <dgm:prSet presAssocID="{9BEA4425-3895-4AB0-A60C-6AFDBFDC301D}" presName="compNode" presStyleCnt="0"/>
      <dgm:spPr/>
    </dgm:pt>
    <dgm:pt modelId="{D858B686-35B9-4FB8-B736-E6168BCE7829}" type="pres">
      <dgm:prSet presAssocID="{9BEA4425-3895-4AB0-A60C-6AFDBFDC301D}" presName="bkgdShape" presStyleLbl="node1" presStyleIdx="1" presStyleCnt="5"/>
      <dgm:spPr/>
      <dgm:t>
        <a:bodyPr/>
        <a:lstStyle/>
        <a:p>
          <a:endParaRPr lang="es-MX"/>
        </a:p>
      </dgm:t>
    </dgm:pt>
    <dgm:pt modelId="{78109D59-B375-47A5-9999-7F6B119B56E0}" type="pres">
      <dgm:prSet presAssocID="{9BEA4425-3895-4AB0-A60C-6AFDBFDC301D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E5B43DE-E05D-411F-B66E-02ECBC0467BC}" type="pres">
      <dgm:prSet presAssocID="{9BEA4425-3895-4AB0-A60C-6AFDBFDC301D}" presName="invisiNode" presStyleLbl="node1" presStyleIdx="1" presStyleCnt="5"/>
      <dgm:spPr/>
    </dgm:pt>
    <dgm:pt modelId="{CAA8BD83-0ABE-4AE4-B49A-0AF7AF0FABF8}" type="pres">
      <dgm:prSet presAssocID="{9BEA4425-3895-4AB0-A60C-6AFDBFDC301D}" presName="imagNode" presStyleLbl="fgImgPlace1" presStyleIdx="1" presStyleCnt="5" custScaleX="118380" custScaleY="11636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869C4BC-1B51-4428-AF52-A2E7A4CE800B}" type="pres">
      <dgm:prSet presAssocID="{5DC0088B-B2F7-4239-90C7-24DD31B36113}" presName="sibTrans" presStyleLbl="sibTrans2D1" presStyleIdx="0" presStyleCnt="0"/>
      <dgm:spPr/>
      <dgm:t>
        <a:bodyPr/>
        <a:lstStyle/>
        <a:p>
          <a:endParaRPr lang="es-MX"/>
        </a:p>
      </dgm:t>
    </dgm:pt>
    <dgm:pt modelId="{65F8C42F-A934-47CA-BEEB-8E437595E3D1}" type="pres">
      <dgm:prSet presAssocID="{E9137A9C-84FD-47F9-AC00-217055015EAE}" presName="compNode" presStyleCnt="0"/>
      <dgm:spPr/>
    </dgm:pt>
    <dgm:pt modelId="{53AAD563-1A65-478D-BAAB-1CD635A6B307}" type="pres">
      <dgm:prSet presAssocID="{E9137A9C-84FD-47F9-AC00-217055015EAE}" presName="bkgdShape" presStyleLbl="node1" presStyleIdx="2" presStyleCnt="5"/>
      <dgm:spPr/>
      <dgm:t>
        <a:bodyPr/>
        <a:lstStyle/>
        <a:p>
          <a:endParaRPr lang="es-MX"/>
        </a:p>
      </dgm:t>
    </dgm:pt>
    <dgm:pt modelId="{4BC4CA05-EC94-4C19-B208-134E77096C37}" type="pres">
      <dgm:prSet presAssocID="{E9137A9C-84FD-47F9-AC00-217055015EAE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2A0C610-6B58-45D0-8676-46C3B796EE61}" type="pres">
      <dgm:prSet presAssocID="{E9137A9C-84FD-47F9-AC00-217055015EAE}" presName="invisiNode" presStyleLbl="node1" presStyleIdx="2" presStyleCnt="5"/>
      <dgm:spPr/>
    </dgm:pt>
    <dgm:pt modelId="{7A5D3C40-F0F2-4124-A1B3-B1C7494D1828}" type="pres">
      <dgm:prSet presAssocID="{E9137A9C-84FD-47F9-AC00-217055015EAE}" presName="imagNode" presStyleLbl="fgImgPlace1" presStyleIdx="2" presStyleCnt="5" custScaleX="129096" custScaleY="11636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F188129-8F95-482D-93B1-26B6081B5142}" type="pres">
      <dgm:prSet presAssocID="{9A2AF84A-0D80-4D2E-9033-C10746B0150B}" presName="sibTrans" presStyleLbl="sibTrans2D1" presStyleIdx="0" presStyleCnt="0"/>
      <dgm:spPr/>
      <dgm:t>
        <a:bodyPr/>
        <a:lstStyle/>
        <a:p>
          <a:endParaRPr lang="es-MX"/>
        </a:p>
      </dgm:t>
    </dgm:pt>
    <dgm:pt modelId="{04303BD1-D314-49B8-9BED-17F3EB33D7C6}" type="pres">
      <dgm:prSet presAssocID="{1EC3DDFC-40BF-40CC-91E6-FAC98C10E2C8}" presName="compNode" presStyleCnt="0"/>
      <dgm:spPr/>
    </dgm:pt>
    <dgm:pt modelId="{7E311006-7A94-4625-B4F0-38B8223A6367}" type="pres">
      <dgm:prSet presAssocID="{1EC3DDFC-40BF-40CC-91E6-FAC98C10E2C8}" presName="bkgdShape" presStyleLbl="node1" presStyleIdx="3" presStyleCnt="5"/>
      <dgm:spPr/>
      <dgm:t>
        <a:bodyPr/>
        <a:lstStyle/>
        <a:p>
          <a:endParaRPr lang="es-MX"/>
        </a:p>
      </dgm:t>
    </dgm:pt>
    <dgm:pt modelId="{700CDFCE-3968-4EE6-8E3E-0F64595EE212}" type="pres">
      <dgm:prSet presAssocID="{1EC3DDFC-40BF-40CC-91E6-FAC98C10E2C8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C525EBC-1A61-4FDF-95FA-3696BA3637B2}" type="pres">
      <dgm:prSet presAssocID="{1EC3DDFC-40BF-40CC-91E6-FAC98C10E2C8}" presName="invisiNode" presStyleLbl="node1" presStyleIdx="3" presStyleCnt="5"/>
      <dgm:spPr/>
    </dgm:pt>
    <dgm:pt modelId="{401AD019-5B9E-4D28-9DE5-ABF6B3A57972}" type="pres">
      <dgm:prSet presAssocID="{1EC3DDFC-40BF-40CC-91E6-FAC98C10E2C8}" presName="imagNode" presStyleLbl="fgImgPlace1" presStyleIdx="3" presStyleCnt="5" custScaleX="123675" custScaleY="11636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176D796-9234-44C6-8697-F58AB0A05A2C}" type="pres">
      <dgm:prSet presAssocID="{6B603BE2-E431-45BC-AF7D-6C1756668678}" presName="sibTrans" presStyleLbl="sibTrans2D1" presStyleIdx="0" presStyleCnt="0"/>
      <dgm:spPr/>
      <dgm:t>
        <a:bodyPr/>
        <a:lstStyle/>
        <a:p>
          <a:endParaRPr lang="es-MX"/>
        </a:p>
      </dgm:t>
    </dgm:pt>
    <dgm:pt modelId="{6243A770-C2C0-4973-AC3C-BB26EC8D5D25}" type="pres">
      <dgm:prSet presAssocID="{6DA4F93D-F1B8-4E0D-ABCF-26D6272DDC33}" presName="compNode" presStyleCnt="0"/>
      <dgm:spPr/>
    </dgm:pt>
    <dgm:pt modelId="{0099CB9A-D32A-414B-8FA2-776CB3271CA5}" type="pres">
      <dgm:prSet presAssocID="{6DA4F93D-F1B8-4E0D-ABCF-26D6272DDC33}" presName="bkgdShape" presStyleLbl="node1" presStyleIdx="4" presStyleCnt="5"/>
      <dgm:spPr/>
      <dgm:t>
        <a:bodyPr/>
        <a:lstStyle/>
        <a:p>
          <a:endParaRPr lang="es-MX"/>
        </a:p>
      </dgm:t>
    </dgm:pt>
    <dgm:pt modelId="{1989B84F-0119-4AA7-B5E2-BB0AF1112D61}" type="pres">
      <dgm:prSet presAssocID="{6DA4F93D-F1B8-4E0D-ABCF-26D6272DDC33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995C5F0-453C-4B50-B22B-A94861FFE081}" type="pres">
      <dgm:prSet presAssocID="{6DA4F93D-F1B8-4E0D-ABCF-26D6272DDC33}" presName="invisiNode" presStyleLbl="node1" presStyleIdx="4" presStyleCnt="5"/>
      <dgm:spPr/>
    </dgm:pt>
    <dgm:pt modelId="{3773DDAD-C0A9-4022-8430-7169FA798397}" type="pres">
      <dgm:prSet presAssocID="{6DA4F93D-F1B8-4E0D-ABCF-26D6272DDC33}" presName="imagNode" presStyleLbl="fgImgPlace1" presStyleIdx="4" presStyleCnt="5" custScaleX="118254" custScaleY="116364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DF31BD61-8BE2-46B8-A46C-C1B60A0A2C9F}" srcId="{DCBCCC4B-ABD7-419D-A0AE-01603EC391F8}" destId="{E9137A9C-84FD-47F9-AC00-217055015EAE}" srcOrd="2" destOrd="0" parTransId="{05D79BDB-5A34-4AF3-A70B-5C48C57FD7FF}" sibTransId="{9A2AF84A-0D80-4D2E-9033-C10746B0150B}"/>
    <dgm:cxn modelId="{D76BA6AA-353A-488D-BE9B-8D4124E5052D}" srcId="{DCBCCC4B-ABD7-419D-A0AE-01603EC391F8}" destId="{1EC3DDFC-40BF-40CC-91E6-FAC98C10E2C8}" srcOrd="3" destOrd="0" parTransId="{BCBDBF46-6BE2-42E6-98D7-23A89CEDC3AD}" sibTransId="{6B603BE2-E431-45BC-AF7D-6C1756668678}"/>
    <dgm:cxn modelId="{B842525F-5CC7-4EBC-A3B6-CD0AF573E5F7}" type="presOf" srcId="{6DA4F93D-F1B8-4E0D-ABCF-26D6272DDC33}" destId="{0099CB9A-D32A-414B-8FA2-776CB3271CA5}" srcOrd="0" destOrd="0" presId="urn:microsoft.com/office/officeart/2005/8/layout/hList7#2"/>
    <dgm:cxn modelId="{D62B86EC-B23B-4272-9351-1D7C4158E59A}" type="presOf" srcId="{1EC3DDFC-40BF-40CC-91E6-FAC98C10E2C8}" destId="{7E311006-7A94-4625-B4F0-38B8223A6367}" srcOrd="0" destOrd="0" presId="urn:microsoft.com/office/officeart/2005/8/layout/hList7#2"/>
    <dgm:cxn modelId="{5AFB4B73-8FE4-44F8-A587-6528F88556F8}" type="presOf" srcId="{E9137A9C-84FD-47F9-AC00-217055015EAE}" destId="{4BC4CA05-EC94-4C19-B208-134E77096C37}" srcOrd="1" destOrd="0" presId="urn:microsoft.com/office/officeart/2005/8/layout/hList7#2"/>
    <dgm:cxn modelId="{5B8A2691-F7A1-4521-B2F9-C9E949DD8FC0}" type="presOf" srcId="{F2697C77-0610-4DA6-A048-F199CF6B121D}" destId="{6E8D0899-7604-4168-B9DA-DF9D39C1FE34}" srcOrd="1" destOrd="0" presId="urn:microsoft.com/office/officeart/2005/8/layout/hList7#2"/>
    <dgm:cxn modelId="{814A86FE-BBB5-496A-AE99-7F65D71562A4}" type="presOf" srcId="{5DC0088B-B2F7-4239-90C7-24DD31B36113}" destId="{9869C4BC-1B51-4428-AF52-A2E7A4CE800B}" srcOrd="0" destOrd="0" presId="urn:microsoft.com/office/officeart/2005/8/layout/hList7#2"/>
    <dgm:cxn modelId="{B353C78E-00A1-40BA-B2B2-9D6418F643CF}" srcId="{DCBCCC4B-ABD7-419D-A0AE-01603EC391F8}" destId="{6DA4F93D-F1B8-4E0D-ABCF-26D6272DDC33}" srcOrd="4" destOrd="0" parTransId="{D6A5D157-C6A3-4F39-B6F9-008A127F6A71}" sibTransId="{BF59BF29-8377-4880-AE0C-28885CEB043B}"/>
    <dgm:cxn modelId="{7C744178-25A3-48B1-B08E-D3A75F8D9486}" srcId="{DCBCCC4B-ABD7-419D-A0AE-01603EC391F8}" destId="{F2697C77-0610-4DA6-A048-F199CF6B121D}" srcOrd="0" destOrd="0" parTransId="{C47F1EA2-49FD-4A35-9CB8-F97D9356BEFA}" sibTransId="{9D1E5BC7-CDD4-4E2C-B776-6A5CB884368B}"/>
    <dgm:cxn modelId="{06EE6F50-5930-4911-89DD-3501BC2FFC02}" srcId="{DCBCCC4B-ABD7-419D-A0AE-01603EC391F8}" destId="{9BEA4425-3895-4AB0-A60C-6AFDBFDC301D}" srcOrd="1" destOrd="0" parTransId="{67EDBE90-FF25-47AE-9A04-60A495552333}" sibTransId="{5DC0088B-B2F7-4239-90C7-24DD31B36113}"/>
    <dgm:cxn modelId="{9E8881F0-01DE-4DA7-83B7-64B984D9632D}" type="presOf" srcId="{F2697C77-0610-4DA6-A048-F199CF6B121D}" destId="{6EF5D504-4279-4E9F-A502-DE886C74BFC3}" srcOrd="0" destOrd="0" presId="urn:microsoft.com/office/officeart/2005/8/layout/hList7#2"/>
    <dgm:cxn modelId="{8E56DCAE-74D4-43FF-BBDA-5A6785DC8C56}" type="presOf" srcId="{9BEA4425-3895-4AB0-A60C-6AFDBFDC301D}" destId="{D858B686-35B9-4FB8-B736-E6168BCE7829}" srcOrd="0" destOrd="0" presId="urn:microsoft.com/office/officeart/2005/8/layout/hList7#2"/>
    <dgm:cxn modelId="{D797F85A-3813-4970-B5F5-A6C7840C2E78}" type="presOf" srcId="{9BEA4425-3895-4AB0-A60C-6AFDBFDC301D}" destId="{78109D59-B375-47A5-9999-7F6B119B56E0}" srcOrd="1" destOrd="0" presId="urn:microsoft.com/office/officeart/2005/8/layout/hList7#2"/>
    <dgm:cxn modelId="{39DEFCD6-3F8A-48A3-81AA-3E78F7EAE915}" type="presOf" srcId="{6B603BE2-E431-45BC-AF7D-6C1756668678}" destId="{C176D796-9234-44C6-8697-F58AB0A05A2C}" srcOrd="0" destOrd="0" presId="urn:microsoft.com/office/officeart/2005/8/layout/hList7#2"/>
    <dgm:cxn modelId="{B3F9ED1B-E4D2-45B0-84FE-5E47E2548550}" type="presOf" srcId="{9D1E5BC7-CDD4-4E2C-B776-6A5CB884368B}" destId="{A27C49EE-C2A4-4463-90FE-55F4922C78C2}" srcOrd="0" destOrd="0" presId="urn:microsoft.com/office/officeart/2005/8/layout/hList7#2"/>
    <dgm:cxn modelId="{FBA1E819-8FB7-4CCA-A511-928CDD244ECB}" type="presOf" srcId="{6DA4F93D-F1B8-4E0D-ABCF-26D6272DDC33}" destId="{1989B84F-0119-4AA7-B5E2-BB0AF1112D61}" srcOrd="1" destOrd="0" presId="urn:microsoft.com/office/officeart/2005/8/layout/hList7#2"/>
    <dgm:cxn modelId="{A1F54121-FB76-41CB-B42E-5E8D581A9716}" type="presOf" srcId="{1EC3DDFC-40BF-40CC-91E6-FAC98C10E2C8}" destId="{700CDFCE-3968-4EE6-8E3E-0F64595EE212}" srcOrd="1" destOrd="0" presId="urn:microsoft.com/office/officeart/2005/8/layout/hList7#2"/>
    <dgm:cxn modelId="{39EA227E-F058-4763-9EF2-54EBA37E673C}" type="presOf" srcId="{9A2AF84A-0D80-4D2E-9033-C10746B0150B}" destId="{BF188129-8F95-482D-93B1-26B6081B5142}" srcOrd="0" destOrd="0" presId="urn:microsoft.com/office/officeart/2005/8/layout/hList7#2"/>
    <dgm:cxn modelId="{6D0D6430-5E76-4C10-95C2-51B98DB94EA1}" type="presOf" srcId="{DCBCCC4B-ABD7-419D-A0AE-01603EC391F8}" destId="{FC2FD7FD-FD16-4199-AEFB-7423493854D4}" srcOrd="0" destOrd="0" presId="urn:microsoft.com/office/officeart/2005/8/layout/hList7#2"/>
    <dgm:cxn modelId="{E8131C32-B31B-4E61-9BA1-95511E287754}" type="presOf" srcId="{E9137A9C-84FD-47F9-AC00-217055015EAE}" destId="{53AAD563-1A65-478D-BAAB-1CD635A6B307}" srcOrd="0" destOrd="0" presId="urn:microsoft.com/office/officeart/2005/8/layout/hList7#2"/>
    <dgm:cxn modelId="{EE7A8CDF-2936-40AC-845C-79F02EA4B064}" type="presParOf" srcId="{FC2FD7FD-FD16-4199-AEFB-7423493854D4}" destId="{A6684CE5-5438-4729-A545-6517597ADD34}" srcOrd="0" destOrd="0" presId="urn:microsoft.com/office/officeart/2005/8/layout/hList7#2"/>
    <dgm:cxn modelId="{5AC398C1-9B35-4896-8D90-A6485DAE5875}" type="presParOf" srcId="{FC2FD7FD-FD16-4199-AEFB-7423493854D4}" destId="{AF110A42-B419-476B-B1B5-B50AFDBD320E}" srcOrd="1" destOrd="0" presId="urn:microsoft.com/office/officeart/2005/8/layout/hList7#2"/>
    <dgm:cxn modelId="{29579E3C-0C23-4333-929D-DA4AD869748D}" type="presParOf" srcId="{AF110A42-B419-476B-B1B5-B50AFDBD320E}" destId="{85AAFA94-F8AA-4ED8-A3C0-67B0196AE69E}" srcOrd="0" destOrd="0" presId="urn:microsoft.com/office/officeart/2005/8/layout/hList7#2"/>
    <dgm:cxn modelId="{B7535D7F-5974-4559-B623-EBC93B567C7C}" type="presParOf" srcId="{85AAFA94-F8AA-4ED8-A3C0-67B0196AE69E}" destId="{6EF5D504-4279-4E9F-A502-DE886C74BFC3}" srcOrd="0" destOrd="0" presId="urn:microsoft.com/office/officeart/2005/8/layout/hList7#2"/>
    <dgm:cxn modelId="{4030990F-2DD6-42E3-B5F5-90C3B9A6C55E}" type="presParOf" srcId="{85AAFA94-F8AA-4ED8-A3C0-67B0196AE69E}" destId="{6E8D0899-7604-4168-B9DA-DF9D39C1FE34}" srcOrd="1" destOrd="0" presId="urn:microsoft.com/office/officeart/2005/8/layout/hList7#2"/>
    <dgm:cxn modelId="{E898EFEC-AB54-43AF-949E-473D55AAF6C1}" type="presParOf" srcId="{85AAFA94-F8AA-4ED8-A3C0-67B0196AE69E}" destId="{65F10447-72DA-4600-970E-6B228CF72162}" srcOrd="2" destOrd="0" presId="urn:microsoft.com/office/officeart/2005/8/layout/hList7#2"/>
    <dgm:cxn modelId="{78C0659C-4AB4-493F-974C-6A9BCC7733BE}" type="presParOf" srcId="{85AAFA94-F8AA-4ED8-A3C0-67B0196AE69E}" destId="{34F095B2-943E-42FF-B093-B33B2C0EAD97}" srcOrd="3" destOrd="0" presId="urn:microsoft.com/office/officeart/2005/8/layout/hList7#2"/>
    <dgm:cxn modelId="{B671509A-D359-47B6-89E1-444BA2ECC63E}" type="presParOf" srcId="{AF110A42-B419-476B-B1B5-B50AFDBD320E}" destId="{A27C49EE-C2A4-4463-90FE-55F4922C78C2}" srcOrd="1" destOrd="0" presId="urn:microsoft.com/office/officeart/2005/8/layout/hList7#2"/>
    <dgm:cxn modelId="{95DE4329-C8C4-4F5E-BB32-A8819B38F43D}" type="presParOf" srcId="{AF110A42-B419-476B-B1B5-B50AFDBD320E}" destId="{CC329DC1-65A7-4820-82FB-BA9E9A0986B4}" srcOrd="2" destOrd="0" presId="urn:microsoft.com/office/officeart/2005/8/layout/hList7#2"/>
    <dgm:cxn modelId="{2E5922E0-82B6-4C76-83A2-FF6186A20F35}" type="presParOf" srcId="{CC329DC1-65A7-4820-82FB-BA9E9A0986B4}" destId="{D858B686-35B9-4FB8-B736-E6168BCE7829}" srcOrd="0" destOrd="0" presId="urn:microsoft.com/office/officeart/2005/8/layout/hList7#2"/>
    <dgm:cxn modelId="{EEC91D7A-4B01-4ACA-A003-21DC8A2FCFBF}" type="presParOf" srcId="{CC329DC1-65A7-4820-82FB-BA9E9A0986B4}" destId="{78109D59-B375-47A5-9999-7F6B119B56E0}" srcOrd="1" destOrd="0" presId="urn:microsoft.com/office/officeart/2005/8/layout/hList7#2"/>
    <dgm:cxn modelId="{E199ABB8-0FE8-431A-A25A-A4FD6AB7796B}" type="presParOf" srcId="{CC329DC1-65A7-4820-82FB-BA9E9A0986B4}" destId="{7E5B43DE-E05D-411F-B66E-02ECBC0467BC}" srcOrd="2" destOrd="0" presId="urn:microsoft.com/office/officeart/2005/8/layout/hList7#2"/>
    <dgm:cxn modelId="{C0786F5F-DFE0-4C06-97BB-34D1645A9080}" type="presParOf" srcId="{CC329DC1-65A7-4820-82FB-BA9E9A0986B4}" destId="{CAA8BD83-0ABE-4AE4-B49A-0AF7AF0FABF8}" srcOrd="3" destOrd="0" presId="urn:microsoft.com/office/officeart/2005/8/layout/hList7#2"/>
    <dgm:cxn modelId="{1AE4E843-E24F-4A6B-99D7-95F97A8A251C}" type="presParOf" srcId="{AF110A42-B419-476B-B1B5-B50AFDBD320E}" destId="{9869C4BC-1B51-4428-AF52-A2E7A4CE800B}" srcOrd="3" destOrd="0" presId="urn:microsoft.com/office/officeart/2005/8/layout/hList7#2"/>
    <dgm:cxn modelId="{89CE4FA3-800D-4DAA-85E2-0008DD093BEA}" type="presParOf" srcId="{AF110A42-B419-476B-B1B5-B50AFDBD320E}" destId="{65F8C42F-A934-47CA-BEEB-8E437595E3D1}" srcOrd="4" destOrd="0" presId="urn:microsoft.com/office/officeart/2005/8/layout/hList7#2"/>
    <dgm:cxn modelId="{64286462-6400-44EA-8263-45E4569833C4}" type="presParOf" srcId="{65F8C42F-A934-47CA-BEEB-8E437595E3D1}" destId="{53AAD563-1A65-478D-BAAB-1CD635A6B307}" srcOrd="0" destOrd="0" presId="urn:microsoft.com/office/officeart/2005/8/layout/hList7#2"/>
    <dgm:cxn modelId="{7C84FE4E-B5DA-418C-A8B4-CF7C73805D5A}" type="presParOf" srcId="{65F8C42F-A934-47CA-BEEB-8E437595E3D1}" destId="{4BC4CA05-EC94-4C19-B208-134E77096C37}" srcOrd="1" destOrd="0" presId="urn:microsoft.com/office/officeart/2005/8/layout/hList7#2"/>
    <dgm:cxn modelId="{A6B1EBEF-7D4B-44CA-8233-7B988FF0AD6F}" type="presParOf" srcId="{65F8C42F-A934-47CA-BEEB-8E437595E3D1}" destId="{92A0C610-6B58-45D0-8676-46C3B796EE61}" srcOrd="2" destOrd="0" presId="urn:microsoft.com/office/officeart/2005/8/layout/hList7#2"/>
    <dgm:cxn modelId="{2745EB97-04A5-4032-BE4D-EBE9C633843B}" type="presParOf" srcId="{65F8C42F-A934-47CA-BEEB-8E437595E3D1}" destId="{7A5D3C40-F0F2-4124-A1B3-B1C7494D1828}" srcOrd="3" destOrd="0" presId="urn:microsoft.com/office/officeart/2005/8/layout/hList7#2"/>
    <dgm:cxn modelId="{37CB8549-B736-4984-BF72-CB3BBEA4830E}" type="presParOf" srcId="{AF110A42-B419-476B-B1B5-B50AFDBD320E}" destId="{BF188129-8F95-482D-93B1-26B6081B5142}" srcOrd="5" destOrd="0" presId="urn:microsoft.com/office/officeart/2005/8/layout/hList7#2"/>
    <dgm:cxn modelId="{3482212E-E61E-4ED9-B322-37F3A61D0A8F}" type="presParOf" srcId="{AF110A42-B419-476B-B1B5-B50AFDBD320E}" destId="{04303BD1-D314-49B8-9BED-17F3EB33D7C6}" srcOrd="6" destOrd="0" presId="urn:microsoft.com/office/officeart/2005/8/layout/hList7#2"/>
    <dgm:cxn modelId="{9E2A6DF3-83C0-451F-AF92-D4FE1D05F1E6}" type="presParOf" srcId="{04303BD1-D314-49B8-9BED-17F3EB33D7C6}" destId="{7E311006-7A94-4625-B4F0-38B8223A6367}" srcOrd="0" destOrd="0" presId="urn:microsoft.com/office/officeart/2005/8/layout/hList7#2"/>
    <dgm:cxn modelId="{8CADA984-78B7-4793-BC02-78B309256A84}" type="presParOf" srcId="{04303BD1-D314-49B8-9BED-17F3EB33D7C6}" destId="{700CDFCE-3968-4EE6-8E3E-0F64595EE212}" srcOrd="1" destOrd="0" presId="urn:microsoft.com/office/officeart/2005/8/layout/hList7#2"/>
    <dgm:cxn modelId="{D2E92C2F-D6CD-464A-BB11-49EF2B323E26}" type="presParOf" srcId="{04303BD1-D314-49B8-9BED-17F3EB33D7C6}" destId="{FC525EBC-1A61-4FDF-95FA-3696BA3637B2}" srcOrd="2" destOrd="0" presId="urn:microsoft.com/office/officeart/2005/8/layout/hList7#2"/>
    <dgm:cxn modelId="{73E1D0AD-E4C1-4C97-8229-8A1FE98F70DA}" type="presParOf" srcId="{04303BD1-D314-49B8-9BED-17F3EB33D7C6}" destId="{401AD019-5B9E-4D28-9DE5-ABF6B3A57972}" srcOrd="3" destOrd="0" presId="urn:microsoft.com/office/officeart/2005/8/layout/hList7#2"/>
    <dgm:cxn modelId="{980CD2AB-D55F-4A8B-8DCA-F9051AB6CB4E}" type="presParOf" srcId="{AF110A42-B419-476B-B1B5-B50AFDBD320E}" destId="{C176D796-9234-44C6-8697-F58AB0A05A2C}" srcOrd="7" destOrd="0" presId="urn:microsoft.com/office/officeart/2005/8/layout/hList7#2"/>
    <dgm:cxn modelId="{2E156D31-B366-425D-8B52-F644C18C7A8E}" type="presParOf" srcId="{AF110A42-B419-476B-B1B5-B50AFDBD320E}" destId="{6243A770-C2C0-4973-AC3C-BB26EC8D5D25}" srcOrd="8" destOrd="0" presId="urn:microsoft.com/office/officeart/2005/8/layout/hList7#2"/>
    <dgm:cxn modelId="{2AB2DA9C-9DE6-42DB-BFF5-13AB4EEE5C94}" type="presParOf" srcId="{6243A770-C2C0-4973-AC3C-BB26EC8D5D25}" destId="{0099CB9A-D32A-414B-8FA2-776CB3271CA5}" srcOrd="0" destOrd="0" presId="urn:microsoft.com/office/officeart/2005/8/layout/hList7#2"/>
    <dgm:cxn modelId="{0D56CDF1-00FA-4484-8E5E-79E1AD7A1EEC}" type="presParOf" srcId="{6243A770-C2C0-4973-AC3C-BB26EC8D5D25}" destId="{1989B84F-0119-4AA7-B5E2-BB0AF1112D61}" srcOrd="1" destOrd="0" presId="urn:microsoft.com/office/officeart/2005/8/layout/hList7#2"/>
    <dgm:cxn modelId="{1EFD3432-0264-4F91-9610-C1B68B5A4770}" type="presParOf" srcId="{6243A770-C2C0-4973-AC3C-BB26EC8D5D25}" destId="{8995C5F0-453C-4B50-B22B-A94861FFE081}" srcOrd="2" destOrd="0" presId="urn:microsoft.com/office/officeart/2005/8/layout/hList7#2"/>
    <dgm:cxn modelId="{22763F07-928B-4043-9A20-73A333CDE269}" type="presParOf" srcId="{6243A770-C2C0-4973-AC3C-BB26EC8D5D25}" destId="{3773DDAD-C0A9-4022-8430-7169FA798397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5D504-4279-4E9F-A502-DE886C74BFC3}">
      <dsp:nvSpPr>
        <dsp:cNvPr id="0" name=""/>
        <dsp:cNvSpPr/>
      </dsp:nvSpPr>
      <dsp:spPr>
        <a:xfrm>
          <a:off x="0" y="0"/>
          <a:ext cx="1631431" cy="2680071"/>
        </a:xfrm>
        <a:prstGeom prst="roundRect">
          <a:avLst>
            <a:gd name="adj" fmla="val 10000"/>
          </a:avLst>
        </a:prstGeom>
        <a:solidFill>
          <a:srgbClr val="000099"/>
        </a:solidFill>
        <a:ln>
          <a:noFill/>
        </a:ln>
        <a:effectLst>
          <a:outerShdw blurRad="76200" dist="50800" dir="5400000" sx="101000" sy="101000" rotWithShape="0">
            <a:srgbClr val="000000">
              <a:alpha val="50000"/>
            </a:srgbClr>
          </a:outerShdw>
          <a:reflection blurRad="12700" stA="30000" endPos="30000" dist="50800" dir="5400000" sy="-100000" rotWithShape="0"/>
        </a:effectLst>
        <a:scene3d>
          <a:camera prst="orthographicFront">
            <a:rot lat="0" lon="0" rev="0"/>
          </a:camera>
          <a:lightRig rig="twoPt" dir="t">
            <a:rot lat="0" lon="0" rev="5400000"/>
          </a:lightRig>
        </a:scene3d>
        <a:sp3d prstMaterial="softmetal"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Agricultura</a:t>
          </a:r>
          <a:endParaRPr lang="es-MX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072028"/>
        <a:ext cx="1631431" cy="1072028"/>
      </dsp:txXfrm>
    </dsp:sp>
    <dsp:sp modelId="{34F095B2-943E-42FF-B093-B33B2C0EAD97}">
      <dsp:nvSpPr>
        <dsp:cNvPr id="0" name=""/>
        <dsp:cNvSpPr/>
      </dsp:nvSpPr>
      <dsp:spPr>
        <a:xfrm>
          <a:off x="263275" y="87782"/>
          <a:ext cx="1104879" cy="103850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76200" dist="50800" dir="5400000" sx="101000" sy="101000" rotWithShape="0">
            <a:srgbClr val="000000">
              <a:alpha val="50000"/>
            </a:srgbClr>
          </a:outerShdw>
          <a:reflection blurRad="12700" stA="30000" endPos="30000" dist="50800" dir="5400000" sy="-100000" rotWithShape="0"/>
        </a:effectLst>
        <a:scene3d>
          <a:camera prst="orthographicFront">
            <a:rot lat="0" lon="0" rev="0"/>
          </a:camera>
          <a:lightRig rig="twoPt" dir="t">
            <a:rot lat="0" lon="0" rev="5400000"/>
          </a:lightRig>
        </a:scene3d>
        <a:sp3d prstMaterial="softmetal">
          <a:bevelT w="63500" h="254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858B686-35B9-4FB8-B736-E6168BCE7829}">
      <dsp:nvSpPr>
        <dsp:cNvPr id="0" name=""/>
        <dsp:cNvSpPr/>
      </dsp:nvSpPr>
      <dsp:spPr>
        <a:xfrm>
          <a:off x="1680374" y="0"/>
          <a:ext cx="1631431" cy="2680071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76200" dist="50800" dir="5400000" sx="101000" sy="101000" rotWithShape="0">
            <a:srgbClr val="000000">
              <a:alpha val="50000"/>
            </a:srgbClr>
          </a:outerShdw>
          <a:reflection blurRad="12700" stA="30000" endPos="30000" dist="50800" dir="5400000" sy="-100000" rotWithShape="0"/>
        </a:effectLst>
        <a:scene3d>
          <a:camera prst="orthographicFront">
            <a:rot lat="0" lon="0" rev="0"/>
          </a:camera>
          <a:lightRig rig="twoPt" dir="t">
            <a:rot lat="0" lon="0" rev="5400000"/>
          </a:lightRig>
        </a:scene3d>
        <a:sp3d prstMaterial="softmetal"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Ganadería</a:t>
          </a:r>
          <a:endParaRPr lang="es-MX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80374" y="1072028"/>
        <a:ext cx="1631431" cy="1072028"/>
      </dsp:txXfrm>
    </dsp:sp>
    <dsp:sp modelId="{CAA8BD83-0ABE-4AE4-B49A-0AF7AF0FABF8}">
      <dsp:nvSpPr>
        <dsp:cNvPr id="0" name=""/>
        <dsp:cNvSpPr/>
      </dsp:nvSpPr>
      <dsp:spPr>
        <a:xfrm>
          <a:off x="1967840" y="87782"/>
          <a:ext cx="1056498" cy="103850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76200" dist="50800" dir="5400000" sx="101000" sy="101000" rotWithShape="0">
            <a:srgbClr val="000000">
              <a:alpha val="50000"/>
            </a:srgbClr>
          </a:outerShdw>
          <a:reflection blurRad="12700" stA="30000" endPos="30000" dist="50800" dir="5400000" sy="-100000" rotWithShape="0"/>
        </a:effectLst>
        <a:scene3d>
          <a:camera prst="orthographicFront">
            <a:rot lat="0" lon="0" rev="0"/>
          </a:camera>
          <a:lightRig rig="twoPt" dir="t">
            <a:rot lat="0" lon="0" rev="5400000"/>
          </a:lightRig>
        </a:scene3d>
        <a:sp3d prstMaterial="softmetal">
          <a:bevelT w="63500" h="254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3AAD563-1A65-478D-BAAB-1CD635A6B307}">
      <dsp:nvSpPr>
        <dsp:cNvPr id="0" name=""/>
        <dsp:cNvSpPr/>
      </dsp:nvSpPr>
      <dsp:spPr>
        <a:xfrm>
          <a:off x="3360748" y="0"/>
          <a:ext cx="1631431" cy="2680071"/>
        </a:xfrm>
        <a:prstGeom prst="roundRect">
          <a:avLst>
            <a:gd name="adj" fmla="val 10000"/>
          </a:avLst>
        </a:prstGeom>
        <a:solidFill>
          <a:srgbClr val="009900"/>
        </a:solidFill>
        <a:ln>
          <a:noFill/>
        </a:ln>
        <a:effectLst>
          <a:outerShdw blurRad="76200" dist="50800" dir="5400000" sx="101000" sy="101000" rotWithShape="0">
            <a:srgbClr val="000000">
              <a:alpha val="50000"/>
            </a:srgbClr>
          </a:outerShdw>
          <a:reflection blurRad="12700" stA="30000" endPos="30000" dist="50800" dir="5400000" sy="-100000" rotWithShape="0"/>
        </a:effectLst>
        <a:scene3d>
          <a:camera prst="orthographicFront">
            <a:rot lat="0" lon="0" rev="0"/>
          </a:camera>
          <a:lightRig rig="twoPt" dir="t">
            <a:rot lat="0" lon="0" rev="5400000"/>
          </a:lightRig>
        </a:scene3d>
        <a:sp3d prstMaterial="softmetal"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Pesca</a:t>
          </a:r>
          <a:endParaRPr lang="es-MX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60748" y="1072028"/>
        <a:ext cx="1631431" cy="1072028"/>
      </dsp:txXfrm>
    </dsp:sp>
    <dsp:sp modelId="{7A5D3C40-F0F2-4124-A1B3-B1C7494D1828}">
      <dsp:nvSpPr>
        <dsp:cNvPr id="0" name=""/>
        <dsp:cNvSpPr/>
      </dsp:nvSpPr>
      <dsp:spPr>
        <a:xfrm>
          <a:off x="3600396" y="87782"/>
          <a:ext cx="1152135" cy="103850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76200" dist="50800" dir="5400000" sx="101000" sy="101000" rotWithShape="0">
            <a:srgbClr val="000000">
              <a:alpha val="50000"/>
            </a:srgbClr>
          </a:outerShdw>
          <a:reflection blurRad="12700" stA="30000" endPos="30000" dist="50800" dir="5400000" sy="-100000" rotWithShape="0"/>
        </a:effectLst>
        <a:scene3d>
          <a:camera prst="orthographicFront">
            <a:rot lat="0" lon="0" rev="0"/>
          </a:camera>
          <a:lightRig rig="twoPt" dir="t">
            <a:rot lat="0" lon="0" rev="5400000"/>
          </a:lightRig>
        </a:scene3d>
        <a:sp3d prstMaterial="softmetal">
          <a:bevelT w="63500" h="254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E311006-7A94-4625-B4F0-38B8223A6367}">
      <dsp:nvSpPr>
        <dsp:cNvPr id="0" name=""/>
        <dsp:cNvSpPr/>
      </dsp:nvSpPr>
      <dsp:spPr>
        <a:xfrm>
          <a:off x="5041122" y="0"/>
          <a:ext cx="1631431" cy="2680071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76200" dist="50800" dir="5400000" sx="101000" sy="101000" rotWithShape="0">
            <a:srgbClr val="000000">
              <a:alpha val="50000"/>
            </a:srgbClr>
          </a:outerShdw>
          <a:reflection blurRad="12700" stA="30000" endPos="30000" dist="50800" dir="5400000" sy="-100000" rotWithShape="0"/>
        </a:effectLst>
        <a:scene3d>
          <a:camera prst="orthographicFront">
            <a:rot lat="0" lon="0" rev="0"/>
          </a:camera>
          <a:lightRig rig="twoPt" dir="t">
            <a:rot lat="0" lon="0" rev="5400000"/>
          </a:lightRig>
        </a:scene3d>
        <a:sp3d prstMaterial="softmetal"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Turismo</a:t>
          </a:r>
          <a:endParaRPr lang="es-MX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41122" y="1072028"/>
        <a:ext cx="1631431" cy="1072028"/>
      </dsp:txXfrm>
    </dsp:sp>
    <dsp:sp modelId="{401AD019-5B9E-4D28-9DE5-ABF6B3A57972}">
      <dsp:nvSpPr>
        <dsp:cNvPr id="0" name=""/>
        <dsp:cNvSpPr/>
      </dsp:nvSpPr>
      <dsp:spPr>
        <a:xfrm>
          <a:off x="5304960" y="87782"/>
          <a:ext cx="1103754" cy="103850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76200" dist="50800" dir="5400000" sx="101000" sy="101000" rotWithShape="0">
            <a:srgbClr val="000000">
              <a:alpha val="50000"/>
            </a:srgbClr>
          </a:outerShdw>
          <a:reflection blurRad="12700" stA="30000" endPos="30000" dist="50800" dir="5400000" sy="-100000" rotWithShape="0"/>
        </a:effectLst>
        <a:scene3d>
          <a:camera prst="orthographicFront">
            <a:rot lat="0" lon="0" rev="0"/>
          </a:camera>
          <a:lightRig rig="twoPt" dir="t">
            <a:rot lat="0" lon="0" rev="5400000"/>
          </a:lightRig>
        </a:scene3d>
        <a:sp3d prstMaterial="softmetal">
          <a:bevelT w="63500" h="254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099CB9A-D32A-414B-8FA2-776CB3271CA5}">
      <dsp:nvSpPr>
        <dsp:cNvPr id="0" name=""/>
        <dsp:cNvSpPr/>
      </dsp:nvSpPr>
      <dsp:spPr>
        <a:xfrm>
          <a:off x="6721496" y="0"/>
          <a:ext cx="1631431" cy="2680071"/>
        </a:xfrm>
        <a:prstGeom prst="roundRect">
          <a:avLst>
            <a:gd name="adj" fmla="val 10000"/>
          </a:avLst>
        </a:prstGeom>
        <a:solidFill>
          <a:srgbClr val="006600"/>
        </a:solidFill>
        <a:ln>
          <a:noFill/>
        </a:ln>
        <a:effectLst>
          <a:outerShdw blurRad="76200" dist="50800" dir="5400000" sx="101000" sy="101000" rotWithShape="0">
            <a:srgbClr val="000000">
              <a:alpha val="50000"/>
            </a:srgbClr>
          </a:outerShdw>
          <a:reflection blurRad="12700" stA="30000" endPos="30000" dist="50800" dir="5400000" sy="-100000" rotWithShape="0"/>
        </a:effectLst>
        <a:scene3d>
          <a:camera prst="orthographicFront">
            <a:rot lat="0" lon="0" rev="0"/>
          </a:camera>
          <a:lightRig rig="twoPt" dir="t">
            <a:rot lat="0" lon="0" rev="5400000"/>
          </a:lightRig>
        </a:scene3d>
        <a:sp3d prstMaterial="softmetal"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Industria</a:t>
          </a:r>
          <a:endParaRPr lang="es-MX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21496" y="1072028"/>
        <a:ext cx="1631431" cy="1072028"/>
      </dsp:txXfrm>
    </dsp:sp>
    <dsp:sp modelId="{3773DDAD-C0A9-4022-8430-7169FA798397}">
      <dsp:nvSpPr>
        <dsp:cNvPr id="0" name=""/>
        <dsp:cNvSpPr/>
      </dsp:nvSpPr>
      <dsp:spPr>
        <a:xfrm>
          <a:off x="7009525" y="87782"/>
          <a:ext cx="1055374" cy="103850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76200" dist="50800" dir="5400000" sx="101000" sy="101000" rotWithShape="0">
            <a:srgbClr val="000000">
              <a:alpha val="50000"/>
            </a:srgbClr>
          </a:outerShdw>
          <a:reflection blurRad="12700" stA="30000" endPos="30000" dist="50800" dir="5400000" sy="-100000" rotWithShape="0"/>
        </a:effectLst>
        <a:scene3d>
          <a:camera prst="orthographicFront">
            <a:rot lat="0" lon="0" rev="0"/>
          </a:camera>
          <a:lightRig rig="twoPt" dir="t">
            <a:rot lat="0" lon="0" rev="5400000"/>
          </a:lightRig>
        </a:scene3d>
        <a:sp3d prstMaterial="softmetal">
          <a:bevelT w="63500" h="254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6684CE5-5438-4729-A545-6517597ADD34}">
      <dsp:nvSpPr>
        <dsp:cNvPr id="0" name=""/>
        <dsp:cNvSpPr/>
      </dsp:nvSpPr>
      <dsp:spPr>
        <a:xfrm>
          <a:off x="334117" y="2144057"/>
          <a:ext cx="7684693" cy="40201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sx="101000" sy="101000" rotWithShape="0">
            <a:srgbClr val="000000">
              <a:alpha val="50000"/>
            </a:srgbClr>
          </a:outerShdw>
          <a:reflection blurRad="12700" stA="30000" endPos="30000" dist="50800" dir="5400000" sy="-100000" rotWithShape="0"/>
        </a:effectLst>
        <a:scene3d>
          <a:camera prst="orthographicFront">
            <a:rot lat="0" lon="0" rev="0"/>
          </a:camera>
          <a:lightRig rig="twoPt" dir="t">
            <a:rot lat="0" lon="0" rev="5400000"/>
          </a:lightRig>
        </a:scene3d>
        <a:sp3d prstMaterial="softmetal">
          <a:bevelT w="635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ECF2E-7E04-401F-80E1-F8F678132D25}" type="datetimeFigureOut">
              <a:rPr lang="es-MX" smtClean="0"/>
              <a:pPr/>
              <a:t>23/11/2016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26DD3-5003-4116-84D5-2F592A6BF7B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0540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26DD3-5003-4116-84D5-2F592A6BF7B6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AC4F3F14-0A51-4CA2-A1C3-4B0C32954C7A}" type="datetimeFigureOut">
              <a:rPr lang="es-MX" smtClean="0"/>
              <a:pPr/>
              <a:t>23/11/2016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A4C7F885-5347-4526-A221-F1842A2EB880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F14-0A51-4CA2-A1C3-4B0C32954C7A}" type="datetimeFigureOut">
              <a:rPr lang="es-MX" smtClean="0"/>
              <a:pPr/>
              <a:t>23/11/2016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F885-5347-4526-A221-F1842A2EB88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F14-0A51-4CA2-A1C3-4B0C32954C7A}" type="datetimeFigureOut">
              <a:rPr lang="es-MX" smtClean="0"/>
              <a:pPr/>
              <a:t>23/11/2016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A4C7F885-5347-4526-A221-F1842A2EB88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F4FFD-3C85-4F4B-BA03-62723528F14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215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06819-2207-43ED-A60B-2F34FA29F89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0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BBE7F-6AEF-4A75-B788-1D04D9F9B49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02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F200D-6928-46B2-AC73-AE8B0E2B2A9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190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8AB39-30C0-4C52-AD17-780C43DC8F5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48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C2A32-DE5C-4384-8658-0F2D9CF3552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2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63784-ABD2-4DAE-91C2-ED58BB6BEC9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065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A49BD-BDE9-4385-88F5-2B542FFA653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F14-0A51-4CA2-A1C3-4B0C32954C7A}" type="datetimeFigureOut">
              <a:rPr lang="es-MX" smtClean="0"/>
              <a:pPr/>
              <a:t>23/11/2016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F885-5347-4526-A221-F1842A2EB88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4EB12-A349-4F4B-B8C4-D746B7463D3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76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31D02-42FE-4735-A587-91EA6EDF990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157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2B4A9-F661-44CE-A79F-50F96E4A910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331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707947B-60A1-4E28-9F4E-062E31FAF55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859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s-ES" smtClean="0"/>
              <a:t>Haga clic en el icono para agregar una tabla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8C9744E-5CD3-476B-9E59-8AD85A6CD1B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7263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AC4F3F14-0A51-4CA2-A1C3-4B0C32954C7A}" type="datetimeFigureOut">
              <a:rPr lang="es-MX" smtClean="0"/>
              <a:pPr/>
              <a:t>23/11/2016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A4C7F885-5347-4526-A221-F1842A2EB880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88579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F14-0A51-4CA2-A1C3-4B0C32954C7A}" type="datetimeFigureOut">
              <a:rPr lang="es-MX" smtClean="0">
                <a:solidFill>
                  <a:prstClr val="black"/>
                </a:solidFill>
              </a:rPr>
              <a:pPr/>
              <a:t>23/11/2016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F885-5347-4526-A221-F1842A2EB880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4801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AC4F3F14-0A51-4CA2-A1C3-4B0C32954C7A}" type="datetimeFigureOut">
              <a:rPr lang="es-MX" smtClean="0">
                <a:solidFill>
                  <a:prstClr val="black"/>
                </a:solidFill>
              </a:rPr>
              <a:pPr/>
              <a:t>23/11/2016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A4C7F885-5347-4526-A221-F1842A2EB88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9284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F14-0A51-4CA2-A1C3-4B0C32954C7A}" type="datetimeFigureOut">
              <a:rPr lang="es-MX" smtClean="0">
                <a:solidFill>
                  <a:prstClr val="black"/>
                </a:solidFill>
              </a:rPr>
              <a:pPr/>
              <a:t>23/11/2016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F885-5347-4526-A221-F1842A2EB880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367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F14-0A51-4CA2-A1C3-4B0C32954C7A}" type="datetimeFigureOut">
              <a:rPr lang="es-MX" smtClean="0">
                <a:solidFill>
                  <a:prstClr val="black"/>
                </a:solidFill>
              </a:rPr>
              <a:pPr/>
              <a:t>23/11/2016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F885-5347-4526-A221-F1842A2EB880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2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AC4F3F14-0A51-4CA2-A1C3-4B0C32954C7A}" type="datetimeFigureOut">
              <a:rPr lang="es-MX" smtClean="0"/>
              <a:pPr/>
              <a:t>23/11/2016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A4C7F885-5347-4526-A221-F1842A2EB88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F14-0A51-4CA2-A1C3-4B0C32954C7A}" type="datetimeFigureOut">
              <a:rPr lang="es-MX" smtClean="0">
                <a:solidFill>
                  <a:prstClr val="black"/>
                </a:solidFill>
              </a:rPr>
              <a:pPr/>
              <a:t>23/11/2016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F885-5347-4526-A221-F1842A2EB880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14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F14-0A51-4CA2-A1C3-4B0C32954C7A}" type="datetimeFigureOut">
              <a:rPr lang="es-MX" smtClean="0">
                <a:solidFill>
                  <a:prstClr val="black"/>
                </a:solidFill>
              </a:rPr>
              <a:pPr/>
              <a:t>23/11/2016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F885-5347-4526-A221-F1842A2EB880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519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F14-0A51-4CA2-A1C3-4B0C32954C7A}" type="datetimeFigureOut">
              <a:rPr lang="es-MX" smtClean="0">
                <a:solidFill>
                  <a:prstClr val="black"/>
                </a:solidFill>
              </a:rPr>
              <a:pPr/>
              <a:t>23/11/2016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F885-5347-4526-A221-F1842A2EB880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8463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F14-0A51-4CA2-A1C3-4B0C32954C7A}" type="datetimeFigureOut">
              <a:rPr lang="es-MX" smtClean="0">
                <a:solidFill>
                  <a:prstClr val="black"/>
                </a:solidFill>
              </a:rPr>
              <a:pPr/>
              <a:t>23/11/2016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F885-5347-4526-A221-F1842A2EB880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7696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F14-0A51-4CA2-A1C3-4B0C32954C7A}" type="datetimeFigureOut">
              <a:rPr lang="es-MX" smtClean="0">
                <a:solidFill>
                  <a:prstClr val="black"/>
                </a:solidFill>
              </a:rPr>
              <a:pPr/>
              <a:t>23/11/2016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F885-5347-4526-A221-F1842A2EB880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282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F14-0A51-4CA2-A1C3-4B0C32954C7A}" type="datetimeFigureOut">
              <a:rPr lang="es-MX" smtClean="0">
                <a:solidFill>
                  <a:prstClr val="black"/>
                </a:solidFill>
              </a:rPr>
              <a:pPr/>
              <a:t>23/11/2016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A4C7F885-5347-4526-A221-F1842A2EB880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51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F14-0A51-4CA2-A1C3-4B0C32954C7A}" type="datetimeFigureOut">
              <a:rPr lang="es-MX" smtClean="0"/>
              <a:pPr/>
              <a:t>23/11/2016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F885-5347-4526-A221-F1842A2EB88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F14-0A51-4CA2-A1C3-4B0C32954C7A}" type="datetimeFigureOut">
              <a:rPr lang="es-MX" smtClean="0"/>
              <a:pPr/>
              <a:t>23/11/2016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F885-5347-4526-A221-F1842A2EB88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F14-0A51-4CA2-A1C3-4B0C32954C7A}" type="datetimeFigureOut">
              <a:rPr lang="es-MX" smtClean="0"/>
              <a:pPr/>
              <a:t>23/11/2016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F885-5347-4526-A221-F1842A2EB88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F14-0A51-4CA2-A1C3-4B0C32954C7A}" type="datetimeFigureOut">
              <a:rPr lang="es-MX" smtClean="0"/>
              <a:pPr/>
              <a:t>23/11/2016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F885-5347-4526-A221-F1842A2EB88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F14-0A51-4CA2-A1C3-4B0C32954C7A}" type="datetimeFigureOut">
              <a:rPr lang="es-MX" smtClean="0"/>
              <a:pPr/>
              <a:t>23/11/2016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F885-5347-4526-A221-F1842A2EB88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F14-0A51-4CA2-A1C3-4B0C32954C7A}" type="datetimeFigureOut">
              <a:rPr lang="es-MX" smtClean="0"/>
              <a:pPr/>
              <a:t>23/11/2016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F885-5347-4526-A221-F1842A2EB88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AC4F3F14-0A51-4CA2-A1C3-4B0C32954C7A}" type="datetimeFigureOut">
              <a:rPr lang="es-MX" smtClean="0"/>
              <a:pPr/>
              <a:t>23/11/2016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A4C7F885-5347-4526-A221-F1842A2EB88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8002E6-D51B-4553-BC70-29DE0CCBDF7E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5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AC4F3F14-0A51-4CA2-A1C3-4B0C32954C7A}" type="datetimeFigureOut">
              <a:rPr lang="es-MX" smtClean="0">
                <a:solidFill>
                  <a:prstClr val="black"/>
                </a:solidFill>
              </a:rPr>
              <a:pPr/>
              <a:t>23/11/2016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A4C7F885-5347-4526-A221-F1842A2EB880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483768" y="2420888"/>
            <a:ext cx="6245352" cy="1143000"/>
          </a:xfrm>
        </p:spPr>
        <p:txBody>
          <a:bodyPr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MX" sz="3400" b="1" i="1" cap="none" spc="0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SALUD BUCAL COMO PARTE INTEGRAL DE UN </a:t>
            </a:r>
            <a:br>
              <a:rPr lang="es-MX" sz="3400" b="1" i="1" cap="none" spc="0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s-MX" sz="3400" b="1" i="1" cap="none" spc="0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MUNICIPIO SALUDABLE</a:t>
            </a:r>
            <a:endParaRPr lang="es-MX" sz="3400" b="1" i="1" cap="none" spc="0" dirty="0">
              <a:ln w="11430">
                <a:solidFill>
                  <a:schemeClr val="tx1"/>
                </a:solidFill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55776" y="188640"/>
            <a:ext cx="606692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XXIII REUNIÓN NACIONAL DE LA RED MEXICANA DE MUNICIPIOS POR LA SALUD</a:t>
            </a:r>
          </a:p>
          <a:p>
            <a:pPr algn="ctr"/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PARTICIPACIÓN MUNICIPAL COMO EJE IMPULSOR DE LA SALUD PÚBLICA </a:t>
            </a:r>
          </a:p>
          <a:p>
            <a:pPr algn="ctr"/>
            <a:endParaRPr lang="es-MX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718048" y="4433161"/>
            <a:ext cx="5544616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MX" sz="2400" b="1" dirty="0" smtClean="0">
                <a:cs typeface="Arial" pitchFamily="34" charset="0"/>
              </a:rPr>
              <a:t>Lic. Aarón Verduzco Lugo</a:t>
            </a:r>
          </a:p>
          <a:p>
            <a:pPr algn="ctr">
              <a:lnSpc>
                <a:spcPct val="90000"/>
              </a:lnSpc>
              <a:defRPr/>
            </a:pPr>
            <a:r>
              <a:rPr lang="es-MX" sz="2000" b="1" dirty="0" smtClean="0">
                <a:cs typeface="Arial" pitchFamily="34" charset="0"/>
              </a:rPr>
              <a:t>Presidente del Municipio de Sinaloa</a:t>
            </a:r>
          </a:p>
          <a:p>
            <a:pPr algn="ctr">
              <a:lnSpc>
                <a:spcPct val="90000"/>
              </a:lnSpc>
              <a:defRPr/>
            </a:pPr>
            <a:endParaRPr lang="es-MX" sz="2000" b="1" dirty="0">
              <a:cs typeface="Arial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s-MX" sz="2400" b="1" dirty="0" smtClean="0">
                <a:cs typeface="Arial" pitchFamily="34" charset="0"/>
              </a:rPr>
              <a:t>Dr. Rolando Mercado</a:t>
            </a:r>
          </a:p>
          <a:p>
            <a:pPr algn="ctr">
              <a:lnSpc>
                <a:spcPct val="90000"/>
              </a:lnSpc>
              <a:defRPr/>
            </a:pPr>
            <a:r>
              <a:rPr lang="es-MX" sz="2000" b="1" dirty="0" smtClean="0">
                <a:cs typeface="Arial" pitchFamily="34" charset="0"/>
              </a:rPr>
              <a:t>Director de Salud y Sanidad</a:t>
            </a:r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31364"/>
            <a:ext cx="1227451" cy="745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UISCARLOS\Desktop\salud_vertical_al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77" y="260646"/>
            <a:ext cx="1010228" cy="1008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G:\TODO\SALUD MUNICIPAL\LOGOS\SINALOA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82" y="3688775"/>
            <a:ext cx="1186345" cy="82034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AutoShape 6" descr="Resultado de imagen para organizacion panamericana de la salu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8" descr="Resultado de imagen para organizacion panamericana de la salu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AutoShape 10" descr="Resultado de imagen para organizacion panamericana de la salu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AutoShape 12" descr="Resultado de imagen para organizacion panamericana de la salu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5" y="5848674"/>
            <a:ext cx="1215680" cy="712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3816424" y="6546830"/>
            <a:ext cx="5292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Pachuca, 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Hidalgo, a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Diciembre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de 2016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0" descr="https://fbcdn-profile-a.akamaihd.net/hprofile-ak-xfa1/v/t1.0-1/c18.0.160.160/p160x160/1381162_447403895376520_802073190_n.jpg?oh=e01ff77ebbcaa8d07c4905a25ff649e7&amp;oe=564D2865&amp;__gda__=1447919780_b829d53048cd55fc5a5dfa016f5d4d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2" y="4795880"/>
            <a:ext cx="794064" cy="794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Resultado de imagen para secretaria de sinalo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9578"/>
            <a:ext cx="859422" cy="85942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382072" cy="1143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MX" altLang="es-MX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ACTIVIDADES REALIZADAS</a:t>
            </a:r>
          </a:p>
        </p:txBody>
      </p:sp>
      <p:sp>
        <p:nvSpPr>
          <p:cNvPr id="12291" name="2 Marcador de contenido"/>
          <p:cNvSpPr>
            <a:spLocks noGrp="1"/>
          </p:cNvSpPr>
          <p:nvPr>
            <p:ph idx="4294967295"/>
          </p:nvPr>
        </p:nvSpPr>
        <p:spPr>
          <a:xfrm>
            <a:off x="446856" y="2463800"/>
            <a:ext cx="8229600" cy="348615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s-MX" sz="2600" dirty="0" smtClean="0">
                <a:latin typeface="Calibri" pitchFamily="34" charset="0"/>
              </a:rPr>
              <a:t>Durante los meses de Marzo, Abril y </a:t>
            </a:r>
            <a:r>
              <a:rPr lang="es-MX" sz="2600" dirty="0">
                <a:latin typeface="Calibri" pitchFamily="34" charset="0"/>
              </a:rPr>
              <a:t>M</a:t>
            </a:r>
            <a:r>
              <a:rPr lang="es-MX" sz="2600" dirty="0" smtClean="0">
                <a:latin typeface="Calibri" pitchFamily="34" charset="0"/>
              </a:rPr>
              <a:t>ayo del 2015, se realizaron </a:t>
            </a:r>
            <a:r>
              <a:rPr lang="es-MX" sz="2600" b="1" i="1" dirty="0" smtClean="0">
                <a:latin typeface="Calibri" pitchFamily="34" charset="0"/>
              </a:rPr>
              <a:t>Talleres sobre el Correcto </a:t>
            </a:r>
            <a:r>
              <a:rPr lang="es-MX" sz="2600" b="1" i="1" dirty="0">
                <a:latin typeface="Calibri" pitchFamily="34" charset="0"/>
              </a:rPr>
              <a:t>C</a:t>
            </a:r>
            <a:r>
              <a:rPr lang="es-MX" sz="2600" b="1" i="1" dirty="0" smtClean="0">
                <a:latin typeface="Calibri" pitchFamily="34" charset="0"/>
              </a:rPr>
              <a:t>epillado </a:t>
            </a:r>
            <a:r>
              <a:rPr lang="es-MX" sz="2600" dirty="0" smtClean="0">
                <a:latin typeface="Calibri" pitchFamily="34" charset="0"/>
              </a:rPr>
              <a:t>y </a:t>
            </a:r>
            <a:r>
              <a:rPr lang="es-MX" sz="2600" b="1" i="1" dirty="0" smtClean="0">
                <a:latin typeface="Calibri" pitchFamily="34" charset="0"/>
              </a:rPr>
              <a:t>aplicación de Flúor </a:t>
            </a:r>
            <a:r>
              <a:rPr lang="es-MX" sz="2600" dirty="0" smtClean="0">
                <a:latin typeface="Calibri" pitchFamily="34" charset="0"/>
              </a:rPr>
              <a:t>dirigido a los alumnos de los diferentes planteles educativos de la cabecera municipal, impartidos por médicos, enfermeras y odontólogos calificados para dicha actividad. </a:t>
            </a:r>
          </a:p>
        </p:txBody>
      </p:sp>
      <p:pic>
        <p:nvPicPr>
          <p:cNvPr id="8" name="Picture 10" descr="G:\TODO\SALUD MUNICIPAL\LOGOS\SINALOA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6" y="284081"/>
            <a:ext cx="1472316" cy="1018091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474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ESTORMEDICO\Desktop\SALUD BUCAL\IMG-20161023-WA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6" y="188640"/>
            <a:ext cx="4380455" cy="30663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ESTORMEDICO\Desktop\SALUD BUCAL\IMG-20161023-WA0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4104456" cy="30663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GESTORMEDICO\Desktop\SALUD BUCAL\IMG-20161023-WA00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4" y="3501008"/>
            <a:ext cx="4529714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GESTORMEDICO\Desktop\SALUD BUCAL\IMG_20150314_1442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80" y="3561945"/>
            <a:ext cx="3943207" cy="3129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2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382072" cy="1143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MX" altLang="es-MX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ACTIVIDADES REALIZADAS</a:t>
            </a:r>
          </a:p>
        </p:txBody>
      </p:sp>
      <p:sp>
        <p:nvSpPr>
          <p:cNvPr id="12291" name="2 Marcador de contenido"/>
          <p:cNvSpPr>
            <a:spLocks noGrp="1"/>
          </p:cNvSpPr>
          <p:nvPr>
            <p:ph idx="4294967295"/>
          </p:nvPr>
        </p:nvSpPr>
        <p:spPr>
          <a:xfrm>
            <a:off x="446856" y="2463800"/>
            <a:ext cx="8229600" cy="348615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s-MX" sz="2600" dirty="0" smtClean="0">
                <a:latin typeface="Calibri" pitchFamily="34" charset="0"/>
              </a:rPr>
              <a:t>Mediante la coordinación con la Secretaria de Salud del estado de Sinaloa se participó en la </a:t>
            </a:r>
            <a:r>
              <a:rPr lang="es-MX" sz="2600" b="1" dirty="0" smtClean="0">
                <a:latin typeface="Calibri" pitchFamily="34" charset="0"/>
              </a:rPr>
              <a:t>Primera y Segunda Semanas de Salud Bucal</a:t>
            </a:r>
            <a:r>
              <a:rPr lang="es-MX" sz="2600" dirty="0" smtClean="0">
                <a:latin typeface="Calibri" pitchFamily="34" charset="0"/>
              </a:rPr>
              <a:t> del año 2015, atendiendo a los grupos de mas alto riesgo (niños de 6 a 14 años, embarazadas y enfermos crónicos), se les brindó atención médica y odontológica puntualizando en la acciones de prevención, promoción y atención curativa. </a:t>
            </a:r>
          </a:p>
        </p:txBody>
      </p:sp>
      <p:pic>
        <p:nvPicPr>
          <p:cNvPr id="8" name="Picture 10" descr="G:\TODO\SALUD MUNICIPAL\LOGOS\SINALOA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6" y="284081"/>
            <a:ext cx="1472316" cy="1018091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474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4667514" cy="3005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9294"/>
            <a:ext cx="3885920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429000"/>
            <a:ext cx="4667514" cy="32120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:\Users\GESTORMEDICO\Desktop\SALUD BUCAL\DSCF549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48713"/>
            <a:ext cx="3869565" cy="3192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51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382072" cy="1143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MX" altLang="es-MX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ACTIVIDADES REALIZADAS</a:t>
            </a:r>
          </a:p>
        </p:txBody>
      </p:sp>
      <p:sp>
        <p:nvSpPr>
          <p:cNvPr id="12291" name="2 Marcador de contenido"/>
          <p:cNvSpPr>
            <a:spLocks noGrp="1"/>
          </p:cNvSpPr>
          <p:nvPr>
            <p:ph idx="4294967295"/>
          </p:nvPr>
        </p:nvSpPr>
        <p:spPr>
          <a:xfrm>
            <a:off x="446856" y="2463800"/>
            <a:ext cx="8229600" cy="4205560"/>
          </a:xfrm>
        </p:spPr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es-MX" sz="2600" dirty="0" smtClean="0">
                <a:latin typeface="Calibri" pitchFamily="34" charset="0"/>
              </a:rPr>
              <a:t>Durante el transcurso del año 2015, se realizaron </a:t>
            </a:r>
            <a:r>
              <a:rPr lang="es-MX" sz="2600" b="1" i="1" dirty="0" smtClean="0">
                <a:latin typeface="Calibri" pitchFamily="34" charset="0"/>
              </a:rPr>
              <a:t>Jornadas Médicas Integrales </a:t>
            </a:r>
            <a:r>
              <a:rPr lang="es-MX" sz="2600" dirty="0" smtClean="0">
                <a:latin typeface="Calibri" pitchFamily="34" charset="0"/>
              </a:rPr>
              <a:t>en las comunidades mas necesitadas y con mas prevalencia de problemas dentales del municipio del </a:t>
            </a:r>
            <a:r>
              <a:rPr lang="es-MX" sz="2600" dirty="0">
                <a:latin typeface="Calibri" pitchFamily="34" charset="0"/>
              </a:rPr>
              <a:t>S</a:t>
            </a:r>
            <a:r>
              <a:rPr lang="es-MX" sz="2600" dirty="0" smtClean="0">
                <a:latin typeface="Calibri" pitchFamily="34" charset="0"/>
              </a:rPr>
              <a:t>inaloa, las principales acciones desarrolladas fueron las siguientes:</a:t>
            </a:r>
          </a:p>
          <a:p>
            <a:pPr marL="0" indent="0" algn="just">
              <a:buNone/>
              <a:defRPr/>
            </a:pPr>
            <a:endParaRPr lang="es-MX" sz="100" dirty="0" smtClean="0">
              <a:latin typeface="Calibri" pitchFamily="34" charset="0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  <a:defRPr/>
            </a:pPr>
            <a:r>
              <a:rPr lang="es-MX" sz="2600" dirty="0" smtClean="0">
                <a:latin typeface="Calibri" pitchFamily="34" charset="0"/>
              </a:rPr>
              <a:t>Detección y Limpieza de placa dentobacteriana (caries).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  <a:defRPr/>
            </a:pPr>
            <a:r>
              <a:rPr lang="es-MX" sz="2600" dirty="0" smtClean="0">
                <a:latin typeface="Calibri" pitchFamily="34" charset="0"/>
              </a:rPr>
              <a:t>Aplicación de flúor.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  <a:defRPr/>
            </a:pPr>
            <a:r>
              <a:rPr lang="es-MX" sz="2600" dirty="0" smtClean="0">
                <a:latin typeface="Calibri" pitchFamily="34" charset="0"/>
              </a:rPr>
              <a:t>Detección de enfermedades periodontales.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  <a:defRPr/>
            </a:pPr>
            <a:r>
              <a:rPr lang="es-MX" sz="2600" dirty="0" smtClean="0">
                <a:latin typeface="Calibri" pitchFamily="34" charset="0"/>
              </a:rPr>
              <a:t>Extracciones Dentales y Molares.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  <a:defRPr/>
            </a:pPr>
            <a:r>
              <a:rPr lang="es-MX" sz="2600" dirty="0" smtClean="0">
                <a:latin typeface="Calibri" pitchFamily="34" charset="0"/>
              </a:rPr>
              <a:t>Tratamiento Restaurativo </a:t>
            </a:r>
            <a:r>
              <a:rPr lang="es-MX" sz="2600" dirty="0" err="1" smtClean="0">
                <a:latin typeface="Calibri" pitchFamily="34" charset="0"/>
              </a:rPr>
              <a:t>antitraumatico</a:t>
            </a:r>
            <a:r>
              <a:rPr lang="es-MX" sz="2600" dirty="0">
                <a:latin typeface="Calibri" pitchFamily="34" charset="0"/>
              </a:rPr>
              <a:t> </a:t>
            </a:r>
            <a:r>
              <a:rPr lang="es-MX" sz="2600" dirty="0" smtClean="0">
                <a:latin typeface="Calibri" pitchFamily="34" charset="0"/>
              </a:rPr>
              <a:t>y Farmacológico. 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  <a:defRPr/>
            </a:pPr>
            <a:r>
              <a:rPr lang="es-MX" sz="2600" dirty="0" smtClean="0">
                <a:latin typeface="Calibri" pitchFamily="34" charset="0"/>
              </a:rPr>
              <a:t>Seguimiento de </a:t>
            </a:r>
            <a:r>
              <a:rPr lang="es-MX" sz="2600" dirty="0">
                <a:latin typeface="Calibri" pitchFamily="34" charset="0"/>
              </a:rPr>
              <a:t>c</a:t>
            </a:r>
            <a:r>
              <a:rPr lang="es-MX" sz="2600" dirty="0" smtClean="0">
                <a:latin typeface="Calibri" pitchFamily="34" charset="0"/>
              </a:rPr>
              <a:t>asos especiales.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  <a:defRPr/>
            </a:pPr>
            <a:endParaRPr lang="es-MX" sz="2600" dirty="0" smtClean="0">
              <a:latin typeface="Calibri" pitchFamily="34" charset="0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  <a:defRPr/>
            </a:pPr>
            <a:endParaRPr lang="es-MX" sz="2600" dirty="0" smtClean="0">
              <a:latin typeface="Calibri" pitchFamily="34" charset="0"/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endParaRPr lang="es-MX" sz="2600" dirty="0" smtClean="0">
              <a:latin typeface="Calibri" pitchFamily="34" charset="0"/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endParaRPr lang="es-MX" sz="2600" dirty="0" smtClean="0">
              <a:latin typeface="Calibri" pitchFamily="34" charset="0"/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endParaRPr lang="es-MX" sz="2600" dirty="0" smtClean="0">
              <a:latin typeface="Calibri" pitchFamily="34" charset="0"/>
            </a:endParaRPr>
          </a:p>
        </p:txBody>
      </p:sp>
      <p:pic>
        <p:nvPicPr>
          <p:cNvPr id="8" name="Picture 10" descr="G:\TODO\SALUD MUNICIPAL\LOGOS\SINALOA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6" y="284081"/>
            <a:ext cx="1472316" cy="1018091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474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UISCARLOS\Desktop\SALUD BUCAL\12799126_10206821148701935_921636223114240745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4104457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640"/>
            <a:ext cx="4400412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6" y="3354833"/>
            <a:ext cx="4303616" cy="32277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LUISCARLOS\Desktop\SALUD BUCAL\IMG_20150627_1910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4833"/>
            <a:ext cx="4255609" cy="31917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747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741728"/>
              </p:ext>
            </p:extLst>
          </p:nvPr>
        </p:nvGraphicFramePr>
        <p:xfrm>
          <a:off x="468313" y="1309030"/>
          <a:ext cx="8064500" cy="550434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5058641"/>
                <a:gridCol w="3005859"/>
              </a:tblGrid>
              <a:tr h="484159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COMUNIDAD</a:t>
                      </a:r>
                      <a:endParaRPr lang="es-MX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36" marR="91436" marT="45718" marB="45718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MES - 2015</a:t>
                      </a:r>
                      <a:endParaRPr lang="es-MX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36" marR="91436" marT="45718" marB="45718" anchor="ctr">
                    <a:solidFill>
                      <a:srgbClr val="008000"/>
                    </a:solidFill>
                  </a:tcPr>
                </a:tc>
              </a:tr>
              <a:tr h="471757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Cabecera</a:t>
                      </a:r>
                      <a:r>
                        <a:rPr lang="es-MX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Municipal</a:t>
                      </a:r>
                      <a:endParaRPr lang="es-MX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36" marR="91436" marT="45718" marB="45718"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04 ENERO</a:t>
                      </a:r>
                      <a:endParaRPr lang="es-MX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36" marR="91436" marT="45718" marB="45718" anchor="ctr">
                    <a:solidFill>
                      <a:srgbClr val="00FF99"/>
                    </a:solidFill>
                  </a:tcPr>
                </a:tc>
              </a:tr>
              <a:tr h="628285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Zona</a:t>
                      </a:r>
                      <a:r>
                        <a:rPr lang="es-MX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Indígena: </a:t>
                      </a:r>
                      <a:r>
                        <a:rPr lang="es-MX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La</a:t>
                      </a:r>
                      <a:r>
                        <a:rPr lang="es-MX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Cañada Verde, </a:t>
                      </a:r>
                      <a:r>
                        <a:rPr lang="es-MX" sz="18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Cuitaboca</a:t>
                      </a:r>
                      <a:r>
                        <a:rPr lang="es-MX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, Las Lajitas, Todo Esto,  El </a:t>
                      </a:r>
                      <a:r>
                        <a:rPr lang="es-MX" sz="18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Sabinal</a:t>
                      </a:r>
                      <a:endParaRPr lang="es-MX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36" marR="9143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10 ENERO</a:t>
                      </a:r>
                      <a:endParaRPr lang="es-MX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36" marR="91436" marT="45718" marB="45718" anchor="ctr"/>
                </a:tc>
              </a:tr>
              <a:tr h="471757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Zona</a:t>
                      </a:r>
                      <a:r>
                        <a:rPr lang="es-MX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Serrana: </a:t>
                      </a:r>
                      <a:r>
                        <a:rPr lang="es-MX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San</a:t>
                      </a:r>
                      <a:r>
                        <a:rPr lang="es-MX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José de Los Hornos</a:t>
                      </a:r>
                      <a:endParaRPr lang="es-MX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36" marR="91436" marT="45718" marB="45718"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17 ENERO</a:t>
                      </a:r>
                      <a:endParaRPr lang="es-MX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36" marR="91436" marT="45718" marB="45718" anchor="ctr">
                    <a:solidFill>
                      <a:srgbClr val="00FF99"/>
                    </a:solidFill>
                  </a:tcPr>
                </a:tc>
              </a:tr>
              <a:tr h="471757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Zona</a:t>
                      </a:r>
                      <a:r>
                        <a:rPr lang="es-MX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Serrana:  </a:t>
                      </a:r>
                      <a:r>
                        <a:rPr lang="es-MX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San</a:t>
                      </a:r>
                      <a:r>
                        <a:rPr lang="es-MX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José de Gracia</a:t>
                      </a:r>
                      <a:endParaRPr lang="es-MX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36" marR="9143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24 ENERO</a:t>
                      </a:r>
                      <a:endParaRPr lang="es-MX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36" marR="91436" marT="45718" marB="45718" anchor="ctr"/>
                </a:tc>
              </a:tr>
              <a:tr h="471757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Genaro</a:t>
                      </a:r>
                      <a:r>
                        <a:rPr lang="es-MX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Estrada, San Miguel de los </a:t>
                      </a:r>
                      <a:r>
                        <a:rPr lang="es-MX" sz="18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Orrantia</a:t>
                      </a:r>
                      <a:r>
                        <a:rPr lang="es-MX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, El Garbanzo, </a:t>
                      </a:r>
                      <a:r>
                        <a:rPr lang="es-MX" sz="18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Bacubirito</a:t>
                      </a:r>
                      <a:endParaRPr lang="es-MX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36" marR="91436" marT="45718" marB="45718"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26,27 Y 28 ENERO</a:t>
                      </a:r>
                      <a:endParaRPr lang="es-MX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36" marR="91436" marT="45718" marB="45718" anchor="ctr">
                    <a:solidFill>
                      <a:srgbClr val="00FF99"/>
                    </a:solidFill>
                  </a:tcPr>
                </a:tc>
              </a:tr>
              <a:tr h="708875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anose="020F0502020204030204" pitchFamily="34" charset="0"/>
                        </a:rPr>
                        <a:t>El </a:t>
                      </a:r>
                      <a:r>
                        <a:rPr lang="es-MX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anose="020F0502020204030204" pitchFamily="34" charset="0"/>
                        </a:rPr>
                        <a:t>Gatal</a:t>
                      </a:r>
                      <a:r>
                        <a:rPr lang="es-MX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anose="020F0502020204030204" pitchFamily="34" charset="0"/>
                        </a:rPr>
                        <a:t> de </a:t>
                      </a:r>
                      <a:r>
                        <a:rPr lang="es-MX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anose="020F0502020204030204" pitchFamily="34" charset="0"/>
                        </a:rPr>
                        <a:t>Ocoroni</a:t>
                      </a:r>
                      <a:r>
                        <a:rPr lang="es-MX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s-MX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MX" sz="1800" b="1" i="0" u="none" strike="noStrike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Estación Naranjo, Campo Seis, La Aceituna, Sarabia y El Zapote </a:t>
                      </a:r>
                    </a:p>
                  </a:txBody>
                  <a:tcPr marL="91436" marR="9143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01</a:t>
                      </a:r>
                      <a:r>
                        <a:rPr lang="es-MX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-05</a:t>
                      </a:r>
                      <a:r>
                        <a:rPr lang="es-MX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FEBRERO</a:t>
                      </a:r>
                      <a:endParaRPr lang="es-MX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36" marR="91436" marT="45718" marB="45718"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San</a:t>
                      </a:r>
                      <a:r>
                        <a:rPr lang="es-MX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José de Alvarado, Tres Reyes y Tres Marías</a:t>
                      </a:r>
                      <a:endParaRPr lang="es-MX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36" marR="91436" marT="45718" marB="45718"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08</a:t>
                      </a:r>
                      <a:r>
                        <a:rPr lang="es-MX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-12</a:t>
                      </a:r>
                      <a:r>
                        <a:rPr lang="es-MX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FEBRERO</a:t>
                      </a:r>
                    </a:p>
                  </a:txBody>
                  <a:tcPr marL="91436" marR="91436" marT="45718" marB="45718" anchor="ctr">
                    <a:solidFill>
                      <a:srgbClr val="00FF99"/>
                    </a:solidFill>
                  </a:tcPr>
                </a:tc>
              </a:tr>
              <a:tr h="471757">
                <a:tc>
                  <a:txBody>
                    <a:bodyPr/>
                    <a:lstStyle/>
                    <a:p>
                      <a:pPr algn="ctr"/>
                      <a:r>
                        <a:rPr lang="es-MX" sz="1800" b="1" i="0" u="none" strike="noStrike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El </a:t>
                      </a:r>
                      <a:r>
                        <a:rPr lang="es-MX" sz="1800" b="1" i="0" u="none" strike="noStrike" kern="1200" baseline="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Palotal</a:t>
                      </a:r>
                      <a:r>
                        <a:rPr lang="es-MX" sz="1800" b="1" i="0" u="none" strike="noStrike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Los Cerquitos, Potrero de Soto </a:t>
                      </a:r>
                    </a:p>
                    <a:p>
                      <a:pPr algn="ctr"/>
                      <a:r>
                        <a:rPr lang="es-MX" sz="1800" b="1" i="0" u="none" strike="noStrike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 Santa Ana</a:t>
                      </a:r>
                    </a:p>
                  </a:txBody>
                  <a:tcPr marL="91436" marR="91436" marT="45718" marB="4571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15 -</a:t>
                      </a:r>
                      <a:r>
                        <a:rPr lang="es-MX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19 </a:t>
                      </a:r>
                      <a:r>
                        <a:rPr lang="es-MX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FEBRERO</a:t>
                      </a:r>
                      <a:r>
                        <a:rPr lang="es-MX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</a:t>
                      </a:r>
                      <a:endParaRPr lang="es-MX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36" marR="91436" marT="45718" marB="45718" anchor="ctr"/>
                </a:tc>
              </a:tr>
              <a:tr h="471757">
                <a:tc>
                  <a:txBody>
                    <a:bodyPr/>
                    <a:lstStyle/>
                    <a:p>
                      <a:pPr algn="ctr"/>
                      <a:r>
                        <a:rPr lang="es-MX" sz="1800" b="1" i="0" u="none" strike="noStrike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El </a:t>
                      </a:r>
                      <a:r>
                        <a:rPr lang="es-MX" sz="1800" b="1" i="0" u="none" strike="noStrike" kern="1200" baseline="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Realito</a:t>
                      </a:r>
                      <a:r>
                        <a:rPr lang="es-MX" sz="1800" b="1" i="0" u="none" strike="noStrike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Potrerillos, El Limón y el Tablón </a:t>
                      </a:r>
                      <a:endParaRPr lang="es-MX" sz="1800" b="0" i="0" u="none" strike="noStrike" kern="1200" baseline="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6" marR="91436" marT="45718" marB="45718"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22-</a:t>
                      </a:r>
                      <a:r>
                        <a:rPr lang="es-MX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19 </a:t>
                      </a:r>
                      <a:r>
                        <a:rPr lang="es-MX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FEBRERO</a:t>
                      </a:r>
                      <a:r>
                        <a:rPr lang="es-MX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</a:t>
                      </a:r>
                      <a:endParaRPr lang="es-MX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36" marR="91436" marT="45718" marB="45718" anchor="ctr">
                    <a:solidFill>
                      <a:srgbClr val="00FF99"/>
                    </a:solidFill>
                  </a:tcPr>
                </a:tc>
              </a:tr>
            </a:tbl>
          </a:graphicData>
        </a:graphic>
      </p:graphicFrame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Comunidades Atendidas</a:t>
            </a:r>
            <a:endParaRPr lang="es-MX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5" name="Picture 10" descr="G:\TODO\SALUD MUNICIPAL\LOGOS\SINALOA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48" y="116632"/>
            <a:ext cx="1249616" cy="864096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451851" cy="88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820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LUISCARLOS\Desktop\SALUD BUCAL\IMG_20150627_1553276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197326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UISCARLOS\Desktop\SALUD BUCAL\IMG-20151005-WA0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88640"/>
            <a:ext cx="4320480" cy="2955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LUISCARLOS\Desktop\SALUD BUCAL\IMG_20150314_1043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04" y="3428999"/>
            <a:ext cx="4163134" cy="3122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LUISCARLOS\Desktop\RESPALDO\MIS DOCUMENTOS\SALUD MPAL 2015\FOTOS\NACAVEBA\2014-03-27 17.56.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711" y="3359757"/>
            <a:ext cx="4347778" cy="3260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482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070660"/>
              </p:ext>
            </p:extLst>
          </p:nvPr>
        </p:nvGraphicFramePr>
        <p:xfrm>
          <a:off x="468313" y="1309030"/>
          <a:ext cx="8064500" cy="51437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5058641"/>
                <a:gridCol w="3005859"/>
              </a:tblGrid>
              <a:tr h="484159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COMUNIDAD</a:t>
                      </a:r>
                      <a:endParaRPr lang="es-MX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36" marR="91436" marT="45718" marB="45718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MES - 2015</a:t>
                      </a:r>
                      <a:endParaRPr lang="es-MX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36" marR="91436" marT="45718" marB="45718" anchor="ctr">
                    <a:solidFill>
                      <a:srgbClr val="008000"/>
                    </a:solidFill>
                  </a:tcPr>
                </a:tc>
              </a:tr>
              <a:tr h="471757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Zona</a:t>
                      </a:r>
                      <a:r>
                        <a:rPr lang="es-MX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Serrana: San José de Las Delicias</a:t>
                      </a:r>
                      <a:endParaRPr lang="es-MX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36" marR="91436" marT="45718" marB="45718"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14</a:t>
                      </a:r>
                      <a:r>
                        <a:rPr lang="es-MX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MARZO</a:t>
                      </a:r>
                      <a:endParaRPr lang="es-MX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36" marR="91436" marT="45718" marB="45718" anchor="ctr">
                    <a:solidFill>
                      <a:srgbClr val="00FF99"/>
                    </a:solidFill>
                  </a:tcPr>
                </a:tc>
              </a:tr>
              <a:tr h="628285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La</a:t>
                      </a:r>
                      <a:r>
                        <a:rPr lang="es-MX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Cebolla y el </a:t>
                      </a:r>
                      <a:r>
                        <a:rPr lang="es-MX" sz="18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Gatal</a:t>
                      </a:r>
                      <a:r>
                        <a:rPr lang="es-MX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de </a:t>
                      </a:r>
                      <a:r>
                        <a:rPr lang="es-MX" sz="18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Ocoroni</a:t>
                      </a:r>
                      <a:endParaRPr lang="es-MX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36" marR="9143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24</a:t>
                      </a:r>
                      <a:r>
                        <a:rPr lang="es-MX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MARZO</a:t>
                      </a:r>
                      <a:endParaRPr lang="es-MX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36" marR="91436" marT="45718" marB="45718" anchor="ctr"/>
                </a:tc>
              </a:tr>
              <a:tr h="471757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Ca</a:t>
                      </a:r>
                      <a:r>
                        <a:rPr lang="es-MX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becera Municipal</a:t>
                      </a:r>
                      <a:endParaRPr lang="es-MX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36" marR="91436" marT="45718" marB="45718"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ABRIL</a:t>
                      </a:r>
                      <a:endParaRPr lang="es-MX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36" marR="91436" marT="45718" marB="45718" anchor="ctr">
                    <a:solidFill>
                      <a:srgbClr val="00FF99"/>
                    </a:solidFill>
                  </a:tcPr>
                </a:tc>
              </a:tr>
              <a:tr h="471757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Zona</a:t>
                      </a:r>
                      <a:r>
                        <a:rPr lang="es-MX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Serrana:  </a:t>
                      </a:r>
                      <a:r>
                        <a:rPr lang="es-MX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San</a:t>
                      </a:r>
                      <a:r>
                        <a:rPr lang="es-MX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José de los Hornos y </a:t>
                      </a:r>
                      <a:r>
                        <a:rPr lang="es-MX" sz="18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Ocorague</a:t>
                      </a:r>
                      <a:endParaRPr lang="es-MX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36" marR="9143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MAYO</a:t>
                      </a:r>
                      <a:endParaRPr lang="es-MX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36" marR="91436" marT="45718" marB="45718" anchor="ctr"/>
                </a:tc>
              </a:tr>
              <a:tr h="471757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La Comunidad</a:t>
                      </a:r>
                      <a:r>
                        <a:rPr lang="es-MX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de la Cuevita, </a:t>
                      </a:r>
                      <a:r>
                        <a:rPr lang="es-MX" sz="18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Baburía</a:t>
                      </a:r>
                      <a:r>
                        <a:rPr lang="es-MX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, La Aceituna</a:t>
                      </a:r>
                      <a:endParaRPr lang="es-MX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36" marR="91436" marT="45718" marB="45718"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JUNIO</a:t>
                      </a:r>
                      <a:endParaRPr lang="es-MX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36" marR="91436" marT="45718" marB="45718" anchor="ctr">
                    <a:solidFill>
                      <a:srgbClr val="00FF99"/>
                    </a:solidFill>
                  </a:tcPr>
                </a:tc>
              </a:tr>
              <a:tr h="5606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i="0" u="none" strike="noStrike" kern="1200" baseline="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Cuburí</a:t>
                      </a:r>
                      <a:r>
                        <a:rPr lang="es-MX" sz="1800" b="1" i="0" u="none" strike="noStrike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de la Cuesta, </a:t>
                      </a:r>
                      <a:r>
                        <a:rPr lang="es-MX" sz="1800" b="1" i="0" u="none" strike="noStrike" kern="1200" baseline="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Mazocari</a:t>
                      </a:r>
                      <a:r>
                        <a:rPr lang="es-MX" sz="1800" b="1" i="0" u="none" strike="noStrike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s-MX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La Cañada Verde</a:t>
                      </a:r>
                      <a:endParaRPr lang="es-MX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36" marR="9143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SEPTIEMBRE</a:t>
                      </a:r>
                      <a:endParaRPr lang="es-MX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36" marR="91436" marT="45718" marB="45718"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i="0" u="none" strike="noStrike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Comunidad de </a:t>
                      </a:r>
                      <a:r>
                        <a:rPr lang="es-MX" sz="1800" b="1" i="0" u="none" strike="noStrike" kern="1200" baseline="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Ocoroni</a:t>
                      </a:r>
                      <a:r>
                        <a:rPr lang="es-MX" sz="1800" b="1" i="0" u="none" strike="noStrike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el </a:t>
                      </a:r>
                      <a:r>
                        <a:rPr lang="es-MX" sz="1800" b="1" i="0" u="none" strike="noStrike" kern="1200" baseline="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Realito</a:t>
                      </a:r>
                      <a:r>
                        <a:rPr lang="es-MX" sz="1800" b="1" i="0" u="none" strike="noStrike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Porohui, </a:t>
                      </a:r>
                      <a:r>
                        <a:rPr lang="es-MX" sz="1800" b="1" i="0" u="none" strike="noStrike" kern="1200" baseline="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Nacaveba</a:t>
                      </a:r>
                      <a:r>
                        <a:rPr lang="es-MX" sz="1800" b="1" i="0" u="none" strike="noStrike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Los Cerquitos, Potrero de Soto</a:t>
                      </a:r>
                    </a:p>
                  </a:txBody>
                  <a:tcPr marL="91436" marR="91436" marT="45718" marB="45718"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OCTUBRE</a:t>
                      </a:r>
                    </a:p>
                  </a:txBody>
                  <a:tcPr marL="91436" marR="91436" marT="45718" marB="45718" anchor="ctr">
                    <a:solidFill>
                      <a:srgbClr val="00FF99"/>
                    </a:solidFill>
                  </a:tcPr>
                </a:tc>
              </a:tr>
              <a:tr h="471757">
                <a:tc>
                  <a:txBody>
                    <a:bodyPr/>
                    <a:lstStyle/>
                    <a:p>
                      <a:pPr algn="ctr"/>
                      <a:r>
                        <a:rPr lang="es-MX" sz="1800" b="1" i="0" u="none" strike="noStrike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EL Garbanzo, Adolfo G. </a:t>
                      </a:r>
                      <a:r>
                        <a:rPr lang="es-MX" sz="1800" b="1" i="0" u="none" strike="noStrike" kern="1200" baseline="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Calderon</a:t>
                      </a:r>
                      <a:r>
                        <a:rPr lang="es-MX" sz="1800" b="1" i="0" u="none" strike="noStrike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Estación Naranjo</a:t>
                      </a:r>
                    </a:p>
                  </a:txBody>
                  <a:tcPr marL="91436" marR="91436" marT="45718" marB="4571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NOVIEMBRE</a:t>
                      </a:r>
                    </a:p>
                  </a:txBody>
                  <a:tcPr marL="91436" marR="91436" marT="45718" marB="45718" anchor="ctr"/>
                </a:tc>
              </a:tr>
              <a:tr h="471757">
                <a:tc>
                  <a:txBody>
                    <a:bodyPr/>
                    <a:lstStyle/>
                    <a:p>
                      <a:pPr algn="ctr"/>
                      <a:r>
                        <a:rPr lang="es-MX" sz="1800" b="1" i="0" u="none" strike="noStrike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Zona Serrana: </a:t>
                      </a:r>
                      <a:r>
                        <a:rPr lang="es-MX" sz="1800" b="1" i="0" u="none" strike="noStrike" kern="1200" baseline="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Cuitaboca</a:t>
                      </a:r>
                      <a:endParaRPr lang="es-MX" sz="1800" b="1" i="0" u="none" strike="noStrike" kern="1200" baseline="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6" marR="91436" marT="45718" marB="45718"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DICIEMBRE</a:t>
                      </a:r>
                    </a:p>
                  </a:txBody>
                  <a:tcPr marL="91436" marR="91436" marT="45718" marB="45718" anchor="ctr">
                    <a:solidFill>
                      <a:srgbClr val="00FF99"/>
                    </a:solidFill>
                  </a:tcPr>
                </a:tc>
              </a:tr>
            </a:tbl>
          </a:graphicData>
        </a:graphic>
      </p:graphicFrame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Comunidades Atendidas</a:t>
            </a:r>
            <a:endParaRPr lang="es-MX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5" name="Picture 10" descr="G:\TODO\SALUD MUNICIPAL\LOGOS\SINALOA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48" y="116632"/>
            <a:ext cx="1249616" cy="864096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451851" cy="88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9368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LUISCARLOS\Desktop\SALUD BUCAL\12794376_10206821149581957_302554559875444081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229" y="151502"/>
            <a:ext cx="4170429" cy="31334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C:\Users\LUISCARLOS\Desktop\SALUD BUCAL\PHOTO_20150207_1107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71268"/>
            <a:ext cx="4376838" cy="3282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72" y="116632"/>
            <a:ext cx="4581115" cy="30088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:\Users\LUISCARLOS\Desktop\RESPALDO\MIS DOCUMENTOS\SALUD MPAL 2015\FOTOS\2014-04-15 INFORME\INFORME 29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186" y="3471268"/>
            <a:ext cx="4292995" cy="3282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497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C:\Users\LUIS CARLOS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25144"/>
            <a:ext cx="1944688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MX" alt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DATOS GENERALES DEL </a:t>
            </a:r>
            <a:br>
              <a:rPr lang="es-MX" alt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s-MX" alt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MUNICIPIO DE SINALOA</a:t>
            </a:r>
          </a:p>
        </p:txBody>
      </p:sp>
      <p:sp>
        <p:nvSpPr>
          <p:cNvPr id="3075" name="2 Marcador de contenido"/>
          <p:cNvSpPr>
            <a:spLocks noGrp="1"/>
          </p:cNvSpPr>
          <p:nvPr>
            <p:ph idx="4294967295"/>
          </p:nvPr>
        </p:nvSpPr>
        <p:spPr>
          <a:xfrm>
            <a:off x="374848" y="2679551"/>
            <a:ext cx="8229600" cy="23336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s-MX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acuerdo al último censo realizado por el INEGI en el año 2015, el Municipio de </a:t>
            </a:r>
            <a:r>
              <a:rPr lang="es-MX" sz="26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s-MX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inaloa cuenta con una población total de </a:t>
            </a:r>
            <a:r>
              <a:rPr lang="es-MX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88, 659 </a:t>
            </a:r>
            <a:r>
              <a:rPr lang="es-MX" sz="2600" b="1" dirty="0">
                <a:latin typeface="Calibri" panose="020F0502020204030204" pitchFamily="34" charset="0"/>
                <a:cs typeface="Calibri" panose="020F0502020204030204" pitchFamily="34" charset="0"/>
              </a:rPr>
              <a:t>habitantes </a:t>
            </a:r>
            <a:r>
              <a:rPr lang="es-MX" sz="2600" dirty="0">
                <a:latin typeface="Calibri" panose="020F0502020204030204" pitchFamily="34" charset="0"/>
                <a:cs typeface="Calibri" panose="020F0502020204030204" pitchFamily="34" charset="0"/>
              </a:rPr>
              <a:t>de los cuales </a:t>
            </a:r>
            <a:r>
              <a:rPr lang="es-MX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44, 591 </a:t>
            </a:r>
            <a:r>
              <a:rPr lang="es-MX" sz="2600" b="1" dirty="0">
                <a:latin typeface="Calibri" panose="020F0502020204030204" pitchFamily="34" charset="0"/>
                <a:cs typeface="Calibri" panose="020F0502020204030204" pitchFamily="34" charset="0"/>
              </a:rPr>
              <a:t>son del sexo masculino </a:t>
            </a:r>
            <a:r>
              <a:rPr lang="es-MX" sz="2600" dirty="0"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MX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44, 068 </a:t>
            </a:r>
            <a:r>
              <a:rPr lang="es-MX" sz="2600" b="1" dirty="0">
                <a:latin typeface="Calibri" panose="020F0502020204030204" pitchFamily="34" charset="0"/>
                <a:cs typeface="Calibri" panose="020F0502020204030204" pitchFamily="34" charset="0"/>
              </a:rPr>
              <a:t>son del sexo femenino</a:t>
            </a:r>
            <a:r>
              <a:rPr lang="es-MX" sz="2600" dirty="0">
                <a:latin typeface="Calibri" panose="020F0502020204030204" pitchFamily="34" charset="0"/>
                <a:cs typeface="Calibri" panose="020F0502020204030204" pitchFamily="34" charset="0"/>
              </a:rPr>
              <a:t>, distribuidos en </a:t>
            </a:r>
            <a:r>
              <a:rPr lang="es-MX" sz="2600" b="1" dirty="0">
                <a:latin typeface="Calibri" panose="020F0502020204030204" pitchFamily="34" charset="0"/>
                <a:cs typeface="Calibri" panose="020F0502020204030204" pitchFamily="34" charset="0"/>
              </a:rPr>
              <a:t>20,756 familias</a:t>
            </a:r>
            <a:r>
              <a:rPr lang="es-MX" sz="2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endParaRPr lang="es-MX" altLang="es-MX" sz="2600" dirty="0" smtClean="0">
              <a:latin typeface="Calibri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defRPr/>
            </a:pPr>
            <a:endParaRPr lang="es-MX" altLang="es-MX" sz="2600" dirty="0" smtClean="0">
              <a:latin typeface="Calibri" pitchFamily="34" charset="0"/>
              <a:cs typeface="Calibri" panose="020F0502020204030204" pitchFamily="34" charset="0"/>
            </a:endParaRPr>
          </a:p>
        </p:txBody>
      </p:sp>
      <p:pic>
        <p:nvPicPr>
          <p:cNvPr id="3079" name="Picture 9" descr="http://www.elche.es/media/tinyimages/img/image_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473" y="4992032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076056" y="5661248"/>
            <a:ext cx="1008112" cy="43204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MUNICIPIO DE SINALOA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867647" y="2060848"/>
            <a:ext cx="1832145" cy="432048"/>
          </a:xfrm>
          <a:prstGeom prst="roundRect">
            <a:avLst/>
          </a:prstGeom>
          <a:solidFill>
            <a:srgbClr val="00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</a:t>
            </a:r>
          </a:p>
        </p:txBody>
      </p:sp>
      <p:pic>
        <p:nvPicPr>
          <p:cNvPr id="10" name="Picture 10" descr="G:\TODO\SALUD MUNICIPAL\LOGOS\SINALO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6" y="284081"/>
            <a:ext cx="1472316" cy="1018091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0663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2 Marcador de contenido"/>
          <p:cNvSpPr>
            <a:spLocks noGrp="1"/>
          </p:cNvSpPr>
          <p:nvPr>
            <p:ph idx="4294967295"/>
          </p:nvPr>
        </p:nvSpPr>
        <p:spPr>
          <a:xfrm>
            <a:off x="446856" y="2463800"/>
            <a:ext cx="8229600" cy="348615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s-MX" sz="2600" dirty="0" smtClean="0">
                <a:latin typeface="Calibri" pitchFamily="34" charset="0"/>
              </a:rPr>
              <a:t>Los recursos empleados para realizar las diferentes actividades antes descritas son los siguientes: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s-MX" sz="2600" b="1" dirty="0" smtClean="0">
                <a:latin typeface="Calibri" pitchFamily="34" charset="0"/>
              </a:rPr>
              <a:t>Humanos: </a:t>
            </a:r>
            <a:r>
              <a:rPr lang="es-MX" sz="2600" dirty="0" smtClean="0">
                <a:latin typeface="Calibri" pitchFamily="34" charset="0"/>
              </a:rPr>
              <a:t>3 Odontólogos, 4 Médicos Generales, 8 Enfermeras y 4 Asistentes. 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s-MX" sz="2600" b="1" dirty="0" smtClean="0">
                <a:latin typeface="Calibri" pitchFamily="34" charset="0"/>
              </a:rPr>
              <a:t>Materiales: </a:t>
            </a:r>
            <a:r>
              <a:rPr lang="es-MX" sz="2600" dirty="0" smtClean="0">
                <a:latin typeface="Calibri" pitchFamily="34" charset="0"/>
              </a:rPr>
              <a:t>Instrumental Odontológico diverso, Galones de Flúor, Cepillos Dentales, Hilos Dentales, Guantes, </a:t>
            </a:r>
            <a:r>
              <a:rPr lang="es-MX" sz="2600" dirty="0" err="1" smtClean="0">
                <a:latin typeface="Calibri" pitchFamily="34" charset="0"/>
              </a:rPr>
              <a:t>Cubrebocas</a:t>
            </a:r>
            <a:r>
              <a:rPr lang="es-MX" sz="2600" dirty="0" smtClean="0">
                <a:latin typeface="Calibri" pitchFamily="34" charset="0"/>
              </a:rPr>
              <a:t>, Jeringas, Gasas, diversos medicamentos, </a:t>
            </a:r>
            <a:r>
              <a:rPr lang="es-MX" sz="2600" dirty="0" err="1" smtClean="0">
                <a:latin typeface="Calibri" pitchFamily="34" charset="0"/>
              </a:rPr>
              <a:t>Tripticos</a:t>
            </a:r>
            <a:r>
              <a:rPr lang="es-MX" sz="2600" dirty="0" smtClean="0">
                <a:latin typeface="Calibri" pitchFamily="34" charset="0"/>
              </a:rPr>
              <a:t> </a:t>
            </a:r>
            <a:r>
              <a:rPr lang="es-MX" sz="2600" dirty="0" err="1" smtClean="0">
                <a:latin typeface="Calibri" pitchFamily="34" charset="0"/>
              </a:rPr>
              <a:t>alisivos</a:t>
            </a:r>
            <a:r>
              <a:rPr lang="es-MX" sz="2600" dirty="0" smtClean="0">
                <a:latin typeface="Calibri" pitchFamily="34" charset="0"/>
              </a:rPr>
              <a:t>, Carteles, 2 proyectores, 3 Laptop, entre otros.</a:t>
            </a:r>
            <a:endParaRPr lang="es-MX" sz="2600" b="1" dirty="0" smtClean="0">
              <a:latin typeface="Calibri" pitchFamily="34" charset="0"/>
            </a:endParaRPr>
          </a:p>
        </p:txBody>
      </p:sp>
      <p:pic>
        <p:nvPicPr>
          <p:cNvPr id="8" name="Picture 10" descr="G:\TODO\SALUD MUNICIPAL\LOGOS\SINALOA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6" y="284081"/>
            <a:ext cx="1472316" cy="1018091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382072" cy="1143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MX" altLang="es-MX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RECURSOS EMPLEADOS</a:t>
            </a:r>
            <a:endParaRPr lang="es-MX" altLang="es-MX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43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2 Marcador de contenido"/>
          <p:cNvSpPr>
            <a:spLocks noGrp="1"/>
          </p:cNvSpPr>
          <p:nvPr>
            <p:ph idx="4294967295"/>
          </p:nvPr>
        </p:nvSpPr>
        <p:spPr>
          <a:xfrm>
            <a:off x="446856" y="2463800"/>
            <a:ext cx="8229600" cy="348615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s-MX" sz="2600" dirty="0" smtClean="0">
                <a:latin typeface="Calibri" pitchFamily="34" charset="0"/>
              </a:rPr>
              <a:t>Los resultados obtenidos fueron mejores de lo esperado, ya que se mejoró considerablemente la salud bucal en los habitantes del municipio de Sinaloa</a:t>
            </a:r>
            <a:r>
              <a:rPr lang="es-MX" sz="2600" dirty="0" smtClean="0">
                <a:latin typeface="Calibri" pitchFamily="34" charset="0"/>
              </a:rPr>
              <a:t>, sobre todo en los grupos de alto riesgo, </a:t>
            </a:r>
            <a:r>
              <a:rPr lang="es-MX" sz="2600" dirty="0" smtClean="0">
                <a:latin typeface="Calibri" pitchFamily="34" charset="0"/>
              </a:rPr>
              <a:t>además </a:t>
            </a:r>
            <a:r>
              <a:rPr lang="es-MX" sz="2600" dirty="0" smtClean="0">
                <a:latin typeface="Calibri" pitchFamily="34" charset="0"/>
              </a:rPr>
              <a:t>las </a:t>
            </a:r>
            <a:r>
              <a:rPr lang="es-MX" sz="2600" dirty="0" smtClean="0">
                <a:latin typeface="Calibri" pitchFamily="34" charset="0"/>
              </a:rPr>
              <a:t>ponencias </a:t>
            </a:r>
            <a:r>
              <a:rPr lang="es-MX" sz="2600" dirty="0" smtClean="0">
                <a:latin typeface="Calibri" pitchFamily="34" charset="0"/>
              </a:rPr>
              <a:t>y </a:t>
            </a:r>
            <a:r>
              <a:rPr lang="es-MX" sz="2600" dirty="0" smtClean="0">
                <a:latin typeface="Calibri" pitchFamily="34" charset="0"/>
              </a:rPr>
              <a:t>los talleres </a:t>
            </a:r>
            <a:r>
              <a:rPr lang="es-MX" sz="2600" dirty="0" smtClean="0">
                <a:latin typeface="Calibri" pitchFamily="34" charset="0"/>
              </a:rPr>
              <a:t>impartidos fueron muy bien aceptados por los asistentes que a su vez los reprodujeron a sus conocidos y familiares, ayudando de esta manera a prevenir enfermedades bucales. </a:t>
            </a:r>
          </a:p>
        </p:txBody>
      </p:sp>
      <p:pic>
        <p:nvPicPr>
          <p:cNvPr id="8" name="Picture 10" descr="G:\TODO\SALUD MUNICIPAL\LOGOS\SINALOA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6" y="284081"/>
            <a:ext cx="1472316" cy="1018091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382072" cy="1143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MX" altLang="es-MX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RESULTADOS OBTENIDOS</a:t>
            </a:r>
            <a:endParaRPr lang="es-MX" altLang="es-MX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74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2 Marcador de contenido"/>
          <p:cNvSpPr>
            <a:spLocks noGrp="1"/>
          </p:cNvSpPr>
          <p:nvPr>
            <p:ph idx="4294967295"/>
          </p:nvPr>
        </p:nvSpPr>
        <p:spPr>
          <a:xfrm>
            <a:off x="446856" y="2463800"/>
            <a:ext cx="8229600" cy="348615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2800" dirty="0" smtClean="0"/>
              <a:t>De acuerdo a la experiencia obtenida durante el presente proyecto, podemos concluir que la </a:t>
            </a:r>
            <a:r>
              <a:rPr lang="es-MX" sz="2800" dirty="0"/>
              <a:t>salud bucal es parte integral de la salud </a:t>
            </a:r>
            <a:r>
              <a:rPr lang="es-MX" sz="2800" dirty="0" smtClean="0"/>
              <a:t>general. Por lo tanto debemos llevar a cabo </a:t>
            </a:r>
            <a:r>
              <a:rPr lang="es-MX" sz="2800" dirty="0"/>
              <a:t>acciones de promoción y </a:t>
            </a:r>
            <a:r>
              <a:rPr lang="es-MX" sz="2800" dirty="0" smtClean="0"/>
              <a:t>prevención, pues estás constituyen un </a:t>
            </a:r>
            <a:r>
              <a:rPr lang="es-MX" sz="2800" dirty="0"/>
              <a:t>elemento fundamental para mantener la salud bucal de la </a:t>
            </a:r>
            <a:r>
              <a:rPr lang="es-MX" sz="2800" dirty="0" smtClean="0"/>
              <a:t>población. Además si las implementamos en las primeras etapas de la vida podemos garantizar una vida sana. </a:t>
            </a:r>
            <a:endParaRPr lang="es-MX" sz="2600" dirty="0" smtClean="0">
              <a:latin typeface="Calibri" pitchFamily="34" charset="0"/>
            </a:endParaRPr>
          </a:p>
        </p:txBody>
      </p:sp>
      <p:pic>
        <p:nvPicPr>
          <p:cNvPr id="8" name="Picture 10" descr="G:\TODO\SALUD MUNICIPAL\LOGOS\SINALOA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6" y="284081"/>
            <a:ext cx="1472316" cy="1018091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382072" cy="1143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MX" altLang="es-MX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CONCLUSIONES</a:t>
            </a:r>
            <a:endParaRPr lang="es-MX" altLang="es-MX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46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LUISCARLOS\Desktop\RESPALDO\MIS DOCUMENTOS\SALUD MPAL 2015\FOTOS\CUITABOCA\2014-04-30 12.40.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9123"/>
            <a:ext cx="9108504" cy="67622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101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s-MX" alt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DATOS GENERALES DEL </a:t>
            </a:r>
            <a:br>
              <a:rPr lang="es-MX" alt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s-MX" alt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MUNICIPIO DE SINALOA</a:t>
            </a:r>
          </a:p>
        </p:txBody>
      </p:sp>
      <p:sp>
        <p:nvSpPr>
          <p:cNvPr id="4099" name="2 Marcador de contenido"/>
          <p:cNvSpPr>
            <a:spLocks noGrp="1"/>
          </p:cNvSpPr>
          <p:nvPr>
            <p:ph idx="4294967295"/>
          </p:nvPr>
        </p:nvSpPr>
        <p:spPr>
          <a:xfrm>
            <a:off x="-179537" y="2895823"/>
            <a:ext cx="6335713" cy="2765425"/>
          </a:xfrm>
        </p:spPr>
        <p:txBody>
          <a:bodyPr/>
          <a:lstStyle/>
          <a:p>
            <a:pPr algn="just">
              <a:buFontTx/>
              <a:buNone/>
            </a:pPr>
            <a:r>
              <a:rPr lang="es-MX" altLang="es-MX" sz="2400" dirty="0" smtClean="0">
                <a:latin typeface="Calibri" pitchFamily="34" charset="0"/>
              </a:rPr>
              <a:t>      Colinda al </a:t>
            </a:r>
            <a:r>
              <a:rPr lang="es-MX" altLang="es-MX" sz="2400" b="1" i="1" dirty="0" smtClean="0">
                <a:latin typeface="Calibri" pitchFamily="34" charset="0"/>
              </a:rPr>
              <a:t>Norte</a:t>
            </a:r>
            <a:r>
              <a:rPr lang="es-MX" altLang="es-MX" sz="2400" dirty="0" smtClean="0">
                <a:latin typeface="Calibri" pitchFamily="34" charset="0"/>
              </a:rPr>
              <a:t> con el estado de </a:t>
            </a:r>
            <a:r>
              <a:rPr lang="es-MX" altLang="es-MX" sz="2400" b="1" dirty="0" smtClean="0">
                <a:latin typeface="Calibri" pitchFamily="34" charset="0"/>
              </a:rPr>
              <a:t>Chihuahua</a:t>
            </a:r>
            <a:r>
              <a:rPr lang="es-MX" altLang="es-MX" sz="2400" dirty="0" smtClean="0">
                <a:latin typeface="Calibri" pitchFamily="34" charset="0"/>
              </a:rPr>
              <a:t> y los municipios de </a:t>
            </a:r>
            <a:r>
              <a:rPr lang="es-MX" altLang="es-MX" sz="2400" b="1" dirty="0" smtClean="0">
                <a:latin typeface="Calibri" pitchFamily="34" charset="0"/>
              </a:rPr>
              <a:t>El Fuerte </a:t>
            </a:r>
            <a:r>
              <a:rPr lang="es-MX" altLang="es-MX" sz="2400" dirty="0" smtClean="0">
                <a:latin typeface="Calibri" pitchFamily="34" charset="0"/>
              </a:rPr>
              <a:t>y</a:t>
            </a:r>
            <a:r>
              <a:rPr lang="es-MX" altLang="es-MX" sz="2400" b="1" dirty="0" smtClean="0">
                <a:latin typeface="Calibri" pitchFamily="34" charset="0"/>
              </a:rPr>
              <a:t> </a:t>
            </a:r>
            <a:r>
              <a:rPr lang="es-MX" altLang="es-MX" sz="2400" b="1" dirty="0" err="1" smtClean="0">
                <a:latin typeface="Calibri" pitchFamily="34" charset="0"/>
              </a:rPr>
              <a:t>Choix</a:t>
            </a:r>
            <a:r>
              <a:rPr lang="es-MX" altLang="es-MX" sz="2400" dirty="0" smtClean="0">
                <a:latin typeface="Calibri" pitchFamily="34" charset="0"/>
              </a:rPr>
              <a:t>; al </a:t>
            </a:r>
            <a:r>
              <a:rPr lang="es-MX" altLang="es-MX" sz="2400" b="1" i="1" dirty="0" smtClean="0">
                <a:latin typeface="Calibri" pitchFamily="34" charset="0"/>
              </a:rPr>
              <a:t>Este</a:t>
            </a:r>
            <a:r>
              <a:rPr lang="es-MX" altLang="es-MX" sz="2400" dirty="0" smtClean="0">
                <a:latin typeface="Calibri" pitchFamily="34" charset="0"/>
              </a:rPr>
              <a:t> limita con el estado de </a:t>
            </a:r>
            <a:r>
              <a:rPr lang="es-MX" altLang="es-MX" sz="2400" b="1" dirty="0" smtClean="0">
                <a:latin typeface="Calibri" pitchFamily="34" charset="0"/>
              </a:rPr>
              <a:t>Chihuahua</a:t>
            </a:r>
            <a:r>
              <a:rPr lang="es-MX" altLang="es-MX" sz="2400" dirty="0" smtClean="0">
                <a:latin typeface="Calibri" pitchFamily="34" charset="0"/>
              </a:rPr>
              <a:t> y el municipio de </a:t>
            </a:r>
            <a:r>
              <a:rPr lang="es-MX" altLang="es-MX" sz="2400" b="1" dirty="0" err="1" smtClean="0">
                <a:latin typeface="Calibri" pitchFamily="34" charset="0"/>
              </a:rPr>
              <a:t>Badiraguato</a:t>
            </a:r>
            <a:r>
              <a:rPr lang="es-MX" altLang="es-MX" sz="2400" dirty="0" smtClean="0">
                <a:latin typeface="Calibri" pitchFamily="34" charset="0"/>
              </a:rPr>
              <a:t>; al </a:t>
            </a:r>
            <a:r>
              <a:rPr lang="es-MX" altLang="es-MX" sz="2400" b="1" i="1" dirty="0" smtClean="0">
                <a:latin typeface="Calibri" pitchFamily="34" charset="0"/>
              </a:rPr>
              <a:t>Sur</a:t>
            </a:r>
            <a:r>
              <a:rPr lang="es-MX" altLang="es-MX" sz="2400" dirty="0" smtClean="0">
                <a:latin typeface="Calibri" pitchFamily="34" charset="0"/>
              </a:rPr>
              <a:t> colinda con los municipios de </a:t>
            </a:r>
            <a:r>
              <a:rPr lang="es-MX" altLang="es-MX" sz="2400" b="1" dirty="0" smtClean="0">
                <a:latin typeface="Calibri" pitchFamily="34" charset="0"/>
              </a:rPr>
              <a:t>Guasave, Salvador Alvarado </a:t>
            </a:r>
            <a:r>
              <a:rPr lang="es-MX" altLang="es-MX" sz="2400" dirty="0" smtClean="0">
                <a:latin typeface="Calibri" pitchFamily="34" charset="0"/>
              </a:rPr>
              <a:t>y </a:t>
            </a:r>
            <a:r>
              <a:rPr lang="es-MX" altLang="es-MX" sz="2400" b="1" dirty="0" err="1" smtClean="0">
                <a:latin typeface="Calibri" pitchFamily="34" charset="0"/>
              </a:rPr>
              <a:t>Mocorito</a:t>
            </a:r>
            <a:r>
              <a:rPr lang="es-MX" altLang="es-MX" sz="2400" b="1" dirty="0" smtClean="0">
                <a:latin typeface="Calibri" pitchFamily="34" charset="0"/>
              </a:rPr>
              <a:t> </a:t>
            </a:r>
            <a:r>
              <a:rPr lang="es-MX" altLang="es-MX" sz="2400" dirty="0" smtClean="0">
                <a:latin typeface="Calibri" pitchFamily="34" charset="0"/>
              </a:rPr>
              <a:t>y al </a:t>
            </a:r>
            <a:r>
              <a:rPr lang="es-MX" altLang="es-MX" sz="2400" b="1" i="1" dirty="0" smtClean="0">
                <a:latin typeface="Calibri" pitchFamily="34" charset="0"/>
              </a:rPr>
              <a:t>Oeste</a:t>
            </a:r>
            <a:r>
              <a:rPr lang="es-MX" altLang="es-MX" sz="2400" dirty="0" smtClean="0">
                <a:latin typeface="Calibri" pitchFamily="34" charset="0"/>
              </a:rPr>
              <a:t> con los municipios de </a:t>
            </a:r>
            <a:r>
              <a:rPr lang="es-MX" altLang="es-MX" sz="2400" b="1" dirty="0" smtClean="0">
                <a:latin typeface="Calibri" pitchFamily="34" charset="0"/>
              </a:rPr>
              <a:t>El Fuerte </a:t>
            </a:r>
            <a:r>
              <a:rPr lang="es-MX" altLang="es-MX" sz="2400" dirty="0" smtClean="0">
                <a:latin typeface="Calibri" pitchFamily="34" charset="0"/>
              </a:rPr>
              <a:t>y</a:t>
            </a:r>
            <a:r>
              <a:rPr lang="es-MX" altLang="es-MX" sz="2400" b="1" dirty="0" smtClean="0">
                <a:latin typeface="Calibri" pitchFamily="34" charset="0"/>
              </a:rPr>
              <a:t> Guasave</a:t>
            </a:r>
            <a:r>
              <a:rPr lang="es-MX" altLang="es-MX" sz="2400" dirty="0" smtClean="0">
                <a:latin typeface="Calibri" pitchFamily="34" charset="0"/>
              </a:rPr>
              <a:t>.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683568" y="2060848"/>
            <a:ext cx="2120177" cy="432048"/>
          </a:xfrm>
          <a:prstGeom prst="roundRect">
            <a:avLst/>
          </a:prstGeom>
          <a:solidFill>
            <a:srgbClr val="00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Localización</a:t>
            </a:r>
          </a:p>
        </p:txBody>
      </p:sp>
      <p:pic>
        <p:nvPicPr>
          <p:cNvPr id="8" name="Picture 2" descr="C:\Users\LUIS CARLOS\Desktop\ma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1288" y="2060575"/>
            <a:ext cx="2401887" cy="1728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6" name="Picture 5" descr="C:\Users\LUIS CARLOS\Desktop\2b3a82_descarg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005263"/>
            <a:ext cx="1871663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Flecha curvada hacia arriba"/>
          <p:cNvSpPr/>
          <p:nvPr/>
        </p:nvSpPr>
        <p:spPr>
          <a:xfrm rot="18455739">
            <a:off x="7310992" y="4004556"/>
            <a:ext cx="1080120" cy="720080"/>
          </a:xfrm>
          <a:prstGeom prst="curvedUpArrow">
            <a:avLst>
              <a:gd name="adj1" fmla="val 25000"/>
              <a:gd name="adj2" fmla="val 51949"/>
              <a:gd name="adj3" fmla="val 4007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</a:endParaRPr>
          </a:p>
        </p:txBody>
      </p:sp>
      <p:pic>
        <p:nvPicPr>
          <p:cNvPr id="11" name="Picture 10" descr="G:\TODO\SALUD MUNICIPAL\LOGOS\SINALOA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6" y="284081"/>
            <a:ext cx="1472316" cy="1018091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2041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s-MX" alt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DATOS GENERALES DEL </a:t>
            </a:r>
            <a:br>
              <a:rPr lang="es-MX" alt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s-MX" alt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MUNICIPIO DE SINALOA</a:t>
            </a:r>
          </a:p>
        </p:txBody>
      </p:sp>
      <p:sp>
        <p:nvSpPr>
          <p:cNvPr id="5123" name="2 Marcador de contenido"/>
          <p:cNvSpPr>
            <a:spLocks noGrp="1"/>
          </p:cNvSpPr>
          <p:nvPr>
            <p:ph idx="4294967295"/>
          </p:nvPr>
        </p:nvSpPr>
        <p:spPr>
          <a:xfrm>
            <a:off x="446856" y="2607791"/>
            <a:ext cx="8229600" cy="2765425"/>
          </a:xfrm>
        </p:spPr>
        <p:txBody>
          <a:bodyPr/>
          <a:lstStyle/>
          <a:p>
            <a:pPr algn="just"/>
            <a:r>
              <a:rPr lang="es-MX" altLang="es-MX" sz="2800" dirty="0" smtClean="0">
                <a:latin typeface="Calibri" pitchFamily="34" charset="0"/>
              </a:rPr>
              <a:t>Las principales actividades económicas que se desarrollan en el municipio de Sinaloa son: 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867647" y="1988840"/>
            <a:ext cx="3344313" cy="432048"/>
          </a:xfrm>
          <a:prstGeom prst="roundRect">
            <a:avLst/>
          </a:prstGeom>
          <a:solidFill>
            <a:srgbClr val="00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 Económica</a:t>
            </a:r>
          </a:p>
        </p:txBody>
      </p:sp>
      <p:graphicFrame>
        <p:nvGraphicFramePr>
          <p:cNvPr id="13" name="12 Diagrama"/>
          <p:cNvGraphicFramePr/>
          <p:nvPr/>
        </p:nvGraphicFramePr>
        <p:xfrm>
          <a:off x="467544" y="3701256"/>
          <a:ext cx="8352928" cy="2680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10" descr="G:\TODO\SALUD MUNICIPAL\LOGOS\SINALOA 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6" y="284081"/>
            <a:ext cx="1472316" cy="1018091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6703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MX" altLang="es-MX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ANTECEDENTES</a:t>
            </a:r>
          </a:p>
        </p:txBody>
      </p:sp>
      <p:sp>
        <p:nvSpPr>
          <p:cNvPr id="6147" name="2 Marcador de contenido"/>
          <p:cNvSpPr>
            <a:spLocks noGrp="1"/>
          </p:cNvSpPr>
          <p:nvPr>
            <p:ph idx="4294967295"/>
          </p:nvPr>
        </p:nvSpPr>
        <p:spPr>
          <a:xfrm>
            <a:off x="374848" y="2420888"/>
            <a:ext cx="8229600" cy="3671888"/>
          </a:xfrm>
        </p:spPr>
        <p:txBody>
          <a:bodyPr>
            <a:noAutofit/>
          </a:bodyPr>
          <a:lstStyle/>
          <a:p>
            <a:pPr algn="just"/>
            <a:r>
              <a:rPr lang="es-MX" altLang="es-MX" sz="2400" b="1" dirty="0" smtClean="0">
                <a:latin typeface="Calibri" pitchFamily="34" charset="0"/>
                <a:cs typeface="Calibri" pitchFamily="34" charset="0"/>
              </a:rPr>
              <a:t>De acuerdo con la Organización Mundial de la Salud, las enfermedades bucales de mayor prevalencia son la caries dental y la enfermedad periodontal las cuales afectan a más de 90% de la población mexicana. </a:t>
            </a:r>
          </a:p>
          <a:p>
            <a:pPr marL="0" indent="0" algn="just">
              <a:buNone/>
            </a:pPr>
            <a:endParaRPr lang="es-MX" altLang="es-MX" sz="1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altLang="es-MX" sz="2400" b="1" dirty="0" smtClean="0">
                <a:latin typeface="Calibri" pitchFamily="34" charset="0"/>
                <a:cs typeface="Calibri" pitchFamily="34" charset="0"/>
              </a:rPr>
              <a:t>Las enfermedades bucales se encuentran entre las cinco de mayor demanda de atención en los servicios de salud del país, situación que condiciona el incremento en el ausentismo escolar y laboral.</a:t>
            </a:r>
          </a:p>
        </p:txBody>
      </p:sp>
      <p:pic>
        <p:nvPicPr>
          <p:cNvPr id="8" name="Picture 10" descr="G:\TODO\SALUD MUNICIPAL\LOGOS\SINALOA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6" y="284081"/>
            <a:ext cx="1472316" cy="1018091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377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MX" altLang="es-MX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ANTECEDENTES</a:t>
            </a:r>
          </a:p>
        </p:txBody>
      </p:sp>
      <p:sp>
        <p:nvSpPr>
          <p:cNvPr id="7171" name="2 Marcador de contenido"/>
          <p:cNvSpPr>
            <a:spLocks noGrp="1"/>
          </p:cNvSpPr>
          <p:nvPr>
            <p:ph idx="4294967295"/>
          </p:nvPr>
        </p:nvSpPr>
        <p:spPr>
          <a:xfrm>
            <a:off x="446856" y="2348880"/>
            <a:ext cx="8229600" cy="4032448"/>
          </a:xfrm>
        </p:spPr>
        <p:txBody>
          <a:bodyPr>
            <a:noAutofit/>
          </a:bodyPr>
          <a:lstStyle/>
          <a:p>
            <a:pPr algn="just"/>
            <a:r>
              <a:rPr lang="es-MX" altLang="es-MX" sz="2400" b="1" dirty="0" smtClean="0">
                <a:latin typeface="Calibri" pitchFamily="34" charset="0"/>
                <a:cs typeface="Calibri" pitchFamily="34" charset="0"/>
              </a:rPr>
              <a:t>La mayoría de las enfermedades bucales pueden ser controladas si se le informa y orienta a la población sobre la importancia de prevenirlas y de realizar un diagnóstico temprano. </a:t>
            </a:r>
          </a:p>
          <a:p>
            <a:pPr algn="just"/>
            <a:endParaRPr lang="es-MX" altLang="es-MX" sz="1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altLang="es-MX" sz="2400" b="1" dirty="0" smtClean="0">
                <a:latin typeface="Calibri" pitchFamily="34" charset="0"/>
                <a:cs typeface="Calibri" pitchFamily="34" charset="0"/>
              </a:rPr>
              <a:t>Es por ello que se eligió este tema como experiencia municipal, ya que  se detectó un alta prevalencia de caries </a:t>
            </a:r>
            <a:r>
              <a:rPr lang="es-MX" altLang="es-MX" sz="2400" b="1" dirty="0">
                <a:latin typeface="Calibri" pitchFamily="34" charset="0"/>
                <a:cs typeface="Calibri" pitchFamily="34" charset="0"/>
              </a:rPr>
              <a:t>d</a:t>
            </a:r>
            <a:r>
              <a:rPr lang="es-MX" altLang="es-MX" sz="2400" b="1" dirty="0" smtClean="0">
                <a:latin typeface="Calibri" pitchFamily="34" charset="0"/>
                <a:cs typeface="Calibri" pitchFamily="34" charset="0"/>
              </a:rPr>
              <a:t>ental y enfermedades periodontales en nuestros habitantes, situación que nos hizo llevar a cabo acciones de prevención y tratamiento oportuno comunitario. </a:t>
            </a:r>
          </a:p>
          <a:p>
            <a:pPr algn="just"/>
            <a:endParaRPr lang="es-MX" altLang="es-MX" sz="24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s-MX" altLang="es-MX" sz="24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10" descr="G:\TODO\SALUD MUNICIPAL\LOGOS\SINALOA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6" y="284081"/>
            <a:ext cx="1472316" cy="1018091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0217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http://bligoo.com/media/users/3/184298/images/public/19017/redes_socia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91088"/>
            <a:ext cx="22082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MX" altLang="es-MX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OBJETIVO PRINCIPAL</a:t>
            </a:r>
          </a:p>
        </p:txBody>
      </p:sp>
      <p:sp>
        <p:nvSpPr>
          <p:cNvPr id="12291" name="2 Marcador de contenido"/>
          <p:cNvSpPr>
            <a:spLocks noGrp="1"/>
          </p:cNvSpPr>
          <p:nvPr>
            <p:ph idx="4294967295"/>
          </p:nvPr>
        </p:nvSpPr>
        <p:spPr>
          <a:xfrm>
            <a:off x="446856" y="2205038"/>
            <a:ext cx="8229600" cy="2765425"/>
          </a:xfrm>
        </p:spPr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es-MX" sz="2800" dirty="0" smtClean="0">
                <a:latin typeface="Calibri" pitchFamily="34" charset="0"/>
              </a:rPr>
              <a:t>El </a:t>
            </a:r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Objetivo Principal </a:t>
            </a:r>
            <a:r>
              <a:rPr lang="es-MX" sz="2800" dirty="0" smtClean="0">
                <a:latin typeface="Calibri" pitchFamily="34" charset="0"/>
              </a:rPr>
              <a:t>del proyecto es </a:t>
            </a:r>
            <a:r>
              <a:rPr lang="es-MX" sz="2800" b="1" dirty="0" smtClean="0">
                <a:latin typeface="Calibri" pitchFamily="34" charset="0"/>
              </a:rPr>
              <a:t>mejorar la salud </a:t>
            </a:r>
            <a:r>
              <a:rPr lang="es-MX" sz="2800" dirty="0" smtClean="0">
                <a:latin typeface="Calibri" pitchFamily="34" charset="0"/>
              </a:rPr>
              <a:t>de la población a través de la aplicación de </a:t>
            </a:r>
            <a:r>
              <a:rPr lang="es-MX" sz="2800" b="1" dirty="0" smtClean="0">
                <a:latin typeface="Calibri" pitchFamily="34" charset="0"/>
              </a:rPr>
              <a:t>medidas preventivas </a:t>
            </a:r>
            <a:r>
              <a:rPr lang="es-MX" sz="2800" dirty="0" smtClean="0">
                <a:latin typeface="Calibri" pitchFamily="34" charset="0"/>
              </a:rPr>
              <a:t>en los grupos de alto riesgo (escolares, embarazadas, adultos mayores, pacientes con enfermedades </a:t>
            </a:r>
            <a:r>
              <a:rPr lang="es-MX" sz="2800" dirty="0" err="1" smtClean="0">
                <a:latin typeface="Calibri" pitchFamily="34" charset="0"/>
              </a:rPr>
              <a:t>crónicodegenerativas</a:t>
            </a:r>
            <a:r>
              <a:rPr lang="es-MX" sz="2800" dirty="0" smtClean="0">
                <a:latin typeface="Calibri" pitchFamily="34" charset="0"/>
              </a:rPr>
              <a:t>, etc.), así como brindar un </a:t>
            </a:r>
            <a:r>
              <a:rPr lang="es-MX" sz="2800" b="1" dirty="0" smtClean="0">
                <a:latin typeface="Calibri" pitchFamily="34" charset="0"/>
              </a:rPr>
              <a:t>tratamiento</a:t>
            </a:r>
            <a:r>
              <a:rPr lang="es-MX" sz="2800" dirty="0" smtClean="0">
                <a:latin typeface="Calibri" pitchFamily="34" charset="0"/>
              </a:rPr>
              <a:t> y </a:t>
            </a:r>
            <a:r>
              <a:rPr lang="es-MX" sz="2800" b="1" dirty="0" smtClean="0">
                <a:latin typeface="Calibri" pitchFamily="34" charset="0"/>
              </a:rPr>
              <a:t>seguimiento oportuno </a:t>
            </a:r>
            <a:r>
              <a:rPr lang="es-MX" sz="2800" dirty="0" smtClean="0">
                <a:latin typeface="Calibri" pitchFamily="34" charset="0"/>
              </a:rPr>
              <a:t>de manera integral. </a:t>
            </a:r>
          </a:p>
        </p:txBody>
      </p:sp>
      <p:pic>
        <p:nvPicPr>
          <p:cNvPr id="8" name="Picture 10" descr="G:\TODO\SALUD MUNICIPAL\LOGOS\SINALOA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6" y="284081"/>
            <a:ext cx="1472316" cy="1018091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6468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382072" cy="1143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MX" altLang="es-MX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ACTIVIDADES REALIZADAS</a:t>
            </a:r>
          </a:p>
        </p:txBody>
      </p:sp>
      <p:sp>
        <p:nvSpPr>
          <p:cNvPr id="12291" name="2 Marcador de contenido"/>
          <p:cNvSpPr>
            <a:spLocks noGrp="1"/>
          </p:cNvSpPr>
          <p:nvPr>
            <p:ph idx="4294967295"/>
          </p:nvPr>
        </p:nvSpPr>
        <p:spPr>
          <a:xfrm>
            <a:off x="446856" y="2463800"/>
            <a:ext cx="8229600" cy="348615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s-MX" sz="2600" dirty="0" smtClean="0">
                <a:latin typeface="Calibri" pitchFamily="34" charset="0"/>
              </a:rPr>
              <a:t>En los meses de Enero y Febrero del 2015, se realizaron ponencias sobre la </a:t>
            </a:r>
            <a:r>
              <a:rPr lang="es-MX" sz="2600" b="1" i="1" dirty="0" smtClean="0">
                <a:latin typeface="Calibri" pitchFamily="34" charset="0"/>
              </a:rPr>
              <a:t>Importancia de la  Salud Bucal </a:t>
            </a:r>
            <a:r>
              <a:rPr lang="es-MX" sz="2600" dirty="0" smtClean="0">
                <a:latin typeface="Calibri" pitchFamily="34" charset="0"/>
              </a:rPr>
              <a:t>en los planteles educativos de nivel preescolar, primaria y secundaria de la cabecera municipal; haciendo especial énfasis en promover el autocuidado de la cavidad oral, sensibilizando a la población sobre los cuidados mínimos que se deben tener para evitar el desarrollo de enfermedades bucales. </a:t>
            </a:r>
          </a:p>
        </p:txBody>
      </p:sp>
      <p:pic>
        <p:nvPicPr>
          <p:cNvPr id="8" name="Picture 10" descr="G:\TODO\SALUD MUNICIPAL\LOGOS\SINALOA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6" y="284081"/>
            <a:ext cx="1472316" cy="1018091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6399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ESTORMEDICO\Desktop\SALUD BUCAL\DSCF51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98" y="116632"/>
            <a:ext cx="4302594" cy="3226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GESTORMEDICO\Desktop\SALUD BUCAL\DSCF51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6730"/>
            <a:ext cx="4189695" cy="31422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16" y="3621892"/>
            <a:ext cx="4269776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019" y="3549884"/>
            <a:ext cx="4224469" cy="30474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70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a1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1887</TotalTime>
  <Words>1105</Words>
  <Application>Microsoft Office PowerPoint</Application>
  <PresentationFormat>Presentación en pantalla (4:3)</PresentationFormat>
  <Paragraphs>104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Tema1</vt:lpstr>
      <vt:lpstr>Diseño predeterminado</vt:lpstr>
      <vt:lpstr>1_Tema1</vt:lpstr>
      <vt:lpstr>SALUD BUCAL COMO PARTE INTEGRAL DE UN  MUNICIPIO SALUDABLE</vt:lpstr>
      <vt:lpstr>DATOS GENERALES DEL  MUNICIPIO DE SINALOA</vt:lpstr>
      <vt:lpstr>DATOS GENERALES DEL  MUNICIPIO DE SINALOA</vt:lpstr>
      <vt:lpstr>DATOS GENERALES DEL  MUNICIPIO DE SINALOA</vt:lpstr>
      <vt:lpstr>ANTECEDENTES</vt:lpstr>
      <vt:lpstr>ANTECEDENTES</vt:lpstr>
      <vt:lpstr>OBJETIVO PRINCIPAL</vt:lpstr>
      <vt:lpstr>ACTIVIDADES REALIZADAS</vt:lpstr>
      <vt:lpstr>Presentación de PowerPoint</vt:lpstr>
      <vt:lpstr>ACTIVIDADES REALIZADAS</vt:lpstr>
      <vt:lpstr>Presentación de PowerPoint</vt:lpstr>
      <vt:lpstr>ACTIVIDADES REALIZADAS</vt:lpstr>
      <vt:lpstr>Presentación de PowerPoint</vt:lpstr>
      <vt:lpstr>ACTIVIDADES REALIZADAS</vt:lpstr>
      <vt:lpstr>Presentación de PowerPoint</vt:lpstr>
      <vt:lpstr>Comunidades Atendidas</vt:lpstr>
      <vt:lpstr>Presentación de PowerPoint</vt:lpstr>
      <vt:lpstr>Comunidades Atendidas</vt:lpstr>
      <vt:lpstr>Presentación de PowerPoint</vt:lpstr>
      <vt:lpstr>RECURSOS EMPLEADOS</vt:lpstr>
      <vt:lpstr>RESULTADOS OBTENIDOS</vt:lpstr>
      <vt:lpstr>CONCLUSIONES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OBESIDAD INFANTIL</dc:title>
  <dc:creator>luis carlos</dc:creator>
  <cp:lastModifiedBy>LUISCARLOS</cp:lastModifiedBy>
  <cp:revision>48</cp:revision>
  <dcterms:created xsi:type="dcterms:W3CDTF">2011-07-18T06:14:19Z</dcterms:created>
  <dcterms:modified xsi:type="dcterms:W3CDTF">2016-11-23T08:25:20Z</dcterms:modified>
</cp:coreProperties>
</file>